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526" r:id="rId3"/>
    <p:sldId id="530" r:id="rId4"/>
    <p:sldId id="532" r:id="rId5"/>
    <p:sldId id="531" r:id="rId6"/>
    <p:sldId id="837" r:id="rId7"/>
    <p:sldId id="840" r:id="rId8"/>
    <p:sldId id="841" r:id="rId9"/>
    <p:sldId id="842" r:id="rId10"/>
    <p:sldId id="843" r:id="rId11"/>
    <p:sldId id="833" r:id="rId12"/>
    <p:sldId id="844" r:id="rId13"/>
    <p:sldId id="857" r:id="rId14"/>
    <p:sldId id="817" r:id="rId15"/>
    <p:sldId id="743" r:id="rId16"/>
    <p:sldId id="744" r:id="rId17"/>
    <p:sldId id="701" r:id="rId18"/>
    <p:sldId id="699" r:id="rId19"/>
    <p:sldId id="698" r:id="rId20"/>
    <p:sldId id="811" r:id="rId21"/>
    <p:sldId id="416" r:id="rId22"/>
    <p:sldId id="417" r:id="rId23"/>
    <p:sldId id="524" r:id="rId24"/>
    <p:sldId id="818" r:id="rId25"/>
    <p:sldId id="746" r:id="rId26"/>
    <p:sldId id="747" r:id="rId27"/>
    <p:sldId id="847" r:id="rId28"/>
    <p:sldId id="860" r:id="rId29"/>
    <p:sldId id="861" r:id="rId30"/>
    <p:sldId id="863" r:id="rId31"/>
    <p:sldId id="862" r:id="rId32"/>
    <p:sldId id="864" r:id="rId33"/>
    <p:sldId id="865" r:id="rId34"/>
    <p:sldId id="836" r:id="rId35"/>
    <p:sldId id="825" r:id="rId36"/>
    <p:sldId id="866" r:id="rId37"/>
    <p:sldId id="867" r:id="rId38"/>
    <p:sldId id="868" r:id="rId39"/>
    <p:sldId id="870" r:id="rId40"/>
    <p:sldId id="872" r:id="rId41"/>
    <p:sldId id="873" r:id="rId42"/>
    <p:sldId id="875" r:id="rId43"/>
    <p:sldId id="874" r:id="rId44"/>
    <p:sldId id="757" r:id="rId45"/>
    <p:sldId id="759" r:id="rId46"/>
    <p:sldId id="758" r:id="rId47"/>
    <p:sldId id="760" r:id="rId48"/>
    <p:sldId id="761" r:id="rId49"/>
    <p:sldId id="76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44145-E687-7041-B559-89EED05DFC3F}" v="1345" dt="2024-08-09T13:04:28.477"/>
    <p1510:client id="{2A878F9C-D0C0-5443-9F27-56A95155B7A4}" v="557" dt="2024-08-08T22:10:01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/>
    <p:restoredTop sz="96443"/>
  </p:normalViewPr>
  <p:slideViewPr>
    <p:cSldViewPr snapToGrid="0">
      <p:cViewPr varScale="1">
        <p:scale>
          <a:sx n="133" d="100"/>
          <a:sy n="133" d="100"/>
        </p:scale>
        <p:origin x="1032" y="18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BB4DD-B7DB-B044-93E4-F2F29AA11B07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531C-7699-BB41-874B-EBA6A7AF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56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90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50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11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8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3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9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5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4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0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19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33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4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59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1531C-7699-BB41-874B-EBA6A7AF98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5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BCD5-DEEC-9AE4-86AD-A1B416CDE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C2870-610A-D9D6-0C13-B105E12AD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2EAE6-4FF5-787A-F31F-245CE501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FE06-365F-7646-95A2-4CCEB0C5666E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559DF-3184-167E-5FCB-F9EAFAF5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E8FCC-DA37-0ED1-1CB2-15D276B5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A073-01F2-4D05-A52D-663F71F3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565AF-4EF1-35A2-F623-5EEA5C7E1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B2409-6911-D408-969D-324D2325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07C30-2A5F-9344-8775-156211BF5031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584AF-4939-AAAD-D899-EDA99052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9A24A-09E2-5136-F98E-5D88FF1F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9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EAB69-7708-2617-FAF3-DF48BE73A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68125-CDCD-557D-38BA-9DBFCD5EE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69F13-4F86-876E-A755-516EDE35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831D8-64CA-FA4B-A19C-6E44FC3F6364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9E743-428D-9FBD-DAFB-1D846025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8B021-50AA-40DE-5AD2-35F361E5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5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F812-E69F-8922-A8C5-8079DE55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310F-40A2-33D0-2EBA-3D0CDFCE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5B83B-6DAA-3A00-DDDE-BB81197E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ECE6-6E93-F14F-8E5A-D2736576D68C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3EE69-D906-0F9F-2E83-3C9AF2FE0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F78F-C4BF-6E1D-71B9-96A4BB4C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7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AD4E-1738-5B20-16C0-42D90BFD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FE088-7873-C8D7-F9C4-CDB13C030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E37F-5C85-79BF-8EE4-BD6DF977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339D-D8A3-4340-ABD0-534B49683BBE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F3C78-D3D6-733C-B5D9-F6DFE543D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7FB5A-019F-60A1-3922-E825EA23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0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8E58D-1A5C-D7E8-8B71-FC1676A7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5BE46-3684-2CCC-3485-04818CB83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0D004-1EBB-6279-74DD-AE685497A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7D08F-4DDF-4867-A2D0-31E69FFE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0DA1-5737-1A4E-879A-70EBF16AD9CD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5048C-6F93-D518-2408-38E4B2B4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43EAA-FB09-AB03-883E-E2F4DF52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3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B1DD-C2F3-95F8-3CDC-4C0BA004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60CD4-76FB-D4B2-9F13-7ADDCE69B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A3653-FEC9-11D7-56C3-35532D99A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6CC9D-D026-38EB-2F86-6FF50C51D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12C37A-4D96-4E30-F021-B56246644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1EAC9-9EB5-8A63-0382-6FCA532E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FBE2-64D9-FD4E-816C-9FC68B691E4E}" type="datetime1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ACF51-9032-F233-A93C-3F2A364D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1CCFB-C73E-2055-5028-7E39DE7A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51CD-6ED0-54CD-6352-1B69EAB9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FFFD5-F3EE-A520-3996-12DD12B0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F048-C6EF-5C4E-8C6C-926D3BC5B3A6}" type="datetime1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F5909-9D5E-7027-BDD6-54348976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7C903-DEA2-CD19-2B15-D1060030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F1F65-2920-4F2C-F459-9AD126D83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1177F-43C2-0443-B491-25A8AA6333DA}" type="datetime1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5A45C-95E0-8297-26F7-3E463DB71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554CF-86F6-B56D-2E54-CF51A6D0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2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F3F0-BDAC-294B-24FE-6BD504B1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6039-B482-6F57-189A-C27E8B148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A14A5-6E4A-C29E-3E73-F896B1B50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D9D36-7E88-5987-BCA8-6E772BE4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032AA-9F36-894E-B8A7-F28AFD64B8AB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B0625-F840-CBC8-0B40-3708B18E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D489A-0D7C-8C0C-0EC9-F98E33CC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5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6261-5E06-DB57-2627-0B27C6282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94050-5565-52DE-78F1-E4DCE3F4CB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CDC0E-A5D2-4D68-96AF-4BA672A0D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EBE93-7376-8A2E-99DB-6B0DE311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73D7-94EF-1349-B3FD-234C0FF150E0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8C3F1-DBBE-D97A-2A7E-A7BEFF58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F33F2-4D9D-28DA-9773-BFE327A3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5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C60F2-E413-5ED5-9F86-04C8F3F6C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60D15-6F9D-0B04-7694-B65D92EE0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424B0-B06D-1823-8069-C0BC1BBA5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5C489-0307-2E42-BF09-02273BE68593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4AFDB-2881-6A62-BC28-9E64A2844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ECD21-8263-5BD8-6D43-73987C997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2A788-A1F9-2245-9128-CAB9EDD64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hyperlink" Target="mailto:souravd2@Illinois.edu" TargetMode="Externa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10.svg"/><Relationship Id="rId7" Type="http://schemas.openxmlformats.org/officeDocument/2006/relationships/image" Target="../media/image39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9.png"/><Relationship Id="rId16" Type="http://schemas.openxmlformats.org/officeDocument/2006/relationships/image" Target="../media/image84.png"/><Relationship Id="rId20" Type="http://schemas.openxmlformats.org/officeDocument/2006/relationships/image" Target="../media/image8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9.png"/><Relationship Id="rId5" Type="http://schemas.openxmlformats.org/officeDocument/2006/relationships/image" Target="../media/image12.sv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11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10.sv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12.sv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11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114.svg"/><Relationship Id="rId5" Type="http://schemas.openxmlformats.org/officeDocument/2006/relationships/image" Target="../media/image560.png"/><Relationship Id="rId10" Type="http://schemas.openxmlformats.org/officeDocument/2006/relationships/image" Target="../media/image113.png"/><Relationship Id="rId4" Type="http://schemas.openxmlformats.org/officeDocument/2006/relationships/image" Target="../media/image550.png"/><Relationship Id="rId9" Type="http://schemas.openxmlformats.org/officeDocument/2006/relationships/image" Target="../media/image6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13" Type="http://schemas.openxmlformats.org/officeDocument/2006/relationships/image" Target="../media/image140.png"/><Relationship Id="rId12" Type="http://schemas.openxmlformats.org/officeDocument/2006/relationships/image" Target="../media/image130.png"/><Relationship Id="rId25" Type="http://schemas.openxmlformats.org/officeDocument/2006/relationships/image" Target="../media/image114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0.png"/><Relationship Id="rId24" Type="http://schemas.openxmlformats.org/officeDocument/2006/relationships/image" Target="../media/image113.png"/><Relationship Id="rId23" Type="http://schemas.openxmlformats.org/officeDocument/2006/relationships/image" Target="../media/image250.png"/><Relationship Id="rId10" Type="http://schemas.openxmlformats.org/officeDocument/2006/relationships/image" Target="../media/image1100.png"/><Relationship Id="rId9" Type="http://schemas.openxmlformats.org/officeDocument/2006/relationships/image" Target="../media/image10.png"/><Relationship Id="rId1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13" Type="http://schemas.openxmlformats.org/officeDocument/2006/relationships/image" Target="../media/image140.png"/><Relationship Id="rId26" Type="http://schemas.openxmlformats.org/officeDocument/2006/relationships/image" Target="../media/image290.png"/><Relationship Id="rId12" Type="http://schemas.openxmlformats.org/officeDocument/2006/relationships/image" Target="../media/image130.png"/><Relationship Id="rId25" Type="http://schemas.openxmlformats.org/officeDocument/2006/relationships/image" Target="../media/image280.png"/><Relationship Id="rId16" Type="http://schemas.openxmlformats.org/officeDocument/2006/relationships/image" Target="../media/image115.png"/><Relationship Id="rId29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00.png"/><Relationship Id="rId32" Type="http://schemas.openxmlformats.org/officeDocument/2006/relationships/image" Target="../media/image114.svg"/><Relationship Id="rId15" Type="http://schemas.openxmlformats.org/officeDocument/2006/relationships/image" Target="../media/image180.png"/><Relationship Id="rId28" Type="http://schemas.openxmlformats.org/officeDocument/2006/relationships/image" Target="../media/image310.png"/><Relationship Id="rId10" Type="http://schemas.openxmlformats.org/officeDocument/2006/relationships/image" Target="../media/image1100.png"/><Relationship Id="rId31" Type="http://schemas.openxmlformats.org/officeDocument/2006/relationships/image" Target="../media/image113.png"/><Relationship Id="rId9" Type="http://schemas.openxmlformats.org/officeDocument/2006/relationships/image" Target="../media/image10.png"/><Relationship Id="rId14" Type="http://schemas.openxmlformats.org/officeDocument/2006/relationships/image" Target="../media/image150.png"/><Relationship Id="rId27" Type="http://schemas.openxmlformats.org/officeDocument/2006/relationships/image" Target="../media/image300.png"/><Relationship Id="rId30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320.png"/><Relationship Id="rId18" Type="http://schemas.openxmlformats.org/officeDocument/2006/relationships/image" Target="../media/image130.png"/><Relationship Id="rId26" Type="http://schemas.openxmlformats.org/officeDocument/2006/relationships/image" Target="../media/image119.svg"/><Relationship Id="rId3" Type="http://schemas.openxmlformats.org/officeDocument/2006/relationships/tags" Target="../tags/tag3.xml"/><Relationship Id="rId21" Type="http://schemas.openxmlformats.org/officeDocument/2006/relationships/image" Target="../media/image350.png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310.png"/><Relationship Id="rId17" Type="http://schemas.openxmlformats.org/officeDocument/2006/relationships/image" Target="../media/image1200.png"/><Relationship Id="rId25" Type="http://schemas.openxmlformats.org/officeDocument/2006/relationships/image" Target="../media/image118.png"/><Relationship Id="rId2" Type="http://schemas.openxmlformats.org/officeDocument/2006/relationships/tags" Target="../tags/tag2.xml"/><Relationship Id="rId16" Type="http://schemas.openxmlformats.org/officeDocument/2006/relationships/image" Target="../media/image1100.png"/><Relationship Id="rId20" Type="http://schemas.openxmlformats.org/officeDocument/2006/relationships/image" Target="../media/image200.png"/><Relationship Id="rId29" Type="http://schemas.openxmlformats.org/officeDocument/2006/relationships/image" Target="../media/image122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0.png"/><Relationship Id="rId24" Type="http://schemas.openxmlformats.org/officeDocument/2006/relationships/image" Target="../media/image117.svg"/><Relationship Id="rId32" Type="http://schemas.openxmlformats.org/officeDocument/2006/relationships/image" Target="../media/image114.svg"/><Relationship Id="rId5" Type="http://schemas.openxmlformats.org/officeDocument/2006/relationships/tags" Target="../tags/tag5.xml"/><Relationship Id="rId15" Type="http://schemas.openxmlformats.org/officeDocument/2006/relationships/image" Target="../media/image10.png"/><Relationship Id="rId23" Type="http://schemas.openxmlformats.org/officeDocument/2006/relationships/image" Target="../media/image116.png"/><Relationship Id="rId28" Type="http://schemas.openxmlformats.org/officeDocument/2006/relationships/image" Target="../media/image121.svg"/><Relationship Id="rId10" Type="http://schemas.openxmlformats.org/officeDocument/2006/relationships/image" Target="../media/image290.png"/><Relationship Id="rId19" Type="http://schemas.openxmlformats.org/officeDocument/2006/relationships/image" Target="../media/image140.png"/><Relationship Id="rId31" Type="http://schemas.openxmlformats.org/officeDocument/2006/relationships/image" Target="../media/image113.png"/><Relationship Id="rId4" Type="http://schemas.openxmlformats.org/officeDocument/2006/relationships/tags" Target="../tags/tag4.xml"/><Relationship Id="rId9" Type="http://schemas.openxmlformats.org/officeDocument/2006/relationships/image" Target="../media/image280.png"/><Relationship Id="rId14" Type="http://schemas.openxmlformats.org/officeDocument/2006/relationships/image" Target="../media/image330.png"/><Relationship Id="rId22" Type="http://schemas.openxmlformats.org/officeDocument/2006/relationships/image" Target="../media/image150.png"/><Relationship Id="rId27" Type="http://schemas.openxmlformats.org/officeDocument/2006/relationships/image" Target="../media/image120.png"/><Relationship Id="rId30" Type="http://schemas.openxmlformats.org/officeDocument/2006/relationships/image" Target="../media/image1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125.svg"/><Relationship Id="rId7" Type="http://schemas.openxmlformats.org/officeDocument/2006/relationships/image" Target="../media/image9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95.png"/><Relationship Id="rId5" Type="http://schemas.openxmlformats.org/officeDocument/2006/relationships/image" Target="../media/image9.png"/><Relationship Id="rId10" Type="http://schemas.openxmlformats.org/officeDocument/2006/relationships/image" Target="../media/image940.png"/><Relationship Id="rId4" Type="http://schemas.openxmlformats.org/officeDocument/2006/relationships/image" Target="../media/image900.png"/><Relationship Id="rId9" Type="http://schemas.openxmlformats.org/officeDocument/2006/relationships/image" Target="../media/image9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5.svg"/><Relationship Id="rId7" Type="http://schemas.openxmlformats.org/officeDocument/2006/relationships/image" Target="../media/image127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2.png"/><Relationship Id="rId5" Type="http://schemas.openxmlformats.org/officeDocument/2006/relationships/image" Target="../media/image9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Relationship Id="rId14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4.png"/><Relationship Id="rId18" Type="http://schemas.openxmlformats.org/officeDocument/2006/relationships/image" Target="../media/image145.png"/><Relationship Id="rId3" Type="http://schemas.openxmlformats.org/officeDocument/2006/relationships/image" Target="../media/image125.svg"/><Relationship Id="rId21" Type="http://schemas.openxmlformats.org/officeDocument/2006/relationships/image" Target="../media/image12.svg"/><Relationship Id="rId7" Type="http://schemas.openxmlformats.org/officeDocument/2006/relationships/image" Target="../media/image127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4.png"/><Relationship Id="rId16" Type="http://schemas.openxmlformats.org/officeDocument/2006/relationships/image" Target="../media/image144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32.png"/><Relationship Id="rId5" Type="http://schemas.openxmlformats.org/officeDocument/2006/relationships/image" Target="../media/image9.png"/><Relationship Id="rId15" Type="http://schemas.openxmlformats.org/officeDocument/2006/relationships/image" Target="../media/image143.png"/><Relationship Id="rId10" Type="http://schemas.openxmlformats.org/officeDocument/2006/relationships/image" Target="../media/image131.png"/><Relationship Id="rId19" Type="http://schemas.openxmlformats.org/officeDocument/2006/relationships/image" Target="../media/image146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Relationship Id="rId14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0.svg"/><Relationship Id="rId7" Type="http://schemas.openxmlformats.org/officeDocument/2006/relationships/image" Target="../media/image147.png"/><Relationship Id="rId12" Type="http://schemas.openxmlformats.org/officeDocument/2006/relationships/image" Target="../media/image101.png"/><Relationship Id="rId17" Type="http://schemas.openxmlformats.org/officeDocument/2006/relationships/image" Target="../media/image157.png"/><Relationship Id="rId2" Type="http://schemas.openxmlformats.org/officeDocument/2006/relationships/image" Target="../media/image9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2.png"/><Relationship Id="rId5" Type="http://schemas.openxmlformats.org/officeDocument/2006/relationships/image" Target="../media/image12.svg"/><Relationship Id="rId15" Type="http://schemas.openxmlformats.org/officeDocument/2006/relationships/image" Target="../media/image155.png"/><Relationship Id="rId10" Type="http://schemas.openxmlformats.org/officeDocument/2006/relationships/image" Target="../media/image151.png"/><Relationship Id="rId19" Type="http://schemas.openxmlformats.org/officeDocument/2006/relationships/image" Target="../media/image159.png"/><Relationship Id="rId4" Type="http://schemas.openxmlformats.org/officeDocument/2006/relationships/image" Target="../media/image11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10.svg"/><Relationship Id="rId7" Type="http://schemas.openxmlformats.org/officeDocument/2006/relationships/image" Target="../media/image7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7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9.png"/><Relationship Id="rId7" Type="http://schemas.openxmlformats.org/officeDocument/2006/relationships/image" Target="../media/image161.png"/><Relationship Id="rId12" Type="http://schemas.openxmlformats.org/officeDocument/2006/relationships/image" Target="../media/image126.svg"/><Relationship Id="rId17" Type="http://schemas.openxmlformats.org/officeDocument/2006/relationships/image" Target="../media/image17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5" Type="http://schemas.openxmlformats.org/officeDocument/2006/relationships/image" Target="../media/image11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6.png"/><Relationship Id="rId26" Type="http://schemas.openxmlformats.org/officeDocument/2006/relationships/image" Target="../media/image185.png"/><Relationship Id="rId3" Type="http://schemas.openxmlformats.org/officeDocument/2006/relationships/image" Target="../media/image9.png"/><Relationship Id="rId21" Type="http://schemas.openxmlformats.org/officeDocument/2006/relationships/image" Target="../media/image179.png"/><Relationship Id="rId7" Type="http://schemas.openxmlformats.org/officeDocument/2006/relationships/image" Target="../media/image174.png"/><Relationship Id="rId12" Type="http://schemas.openxmlformats.org/officeDocument/2006/relationships/image" Target="../media/image126.svg"/><Relationship Id="rId17" Type="http://schemas.openxmlformats.org/officeDocument/2006/relationships/image" Target="../media/image175.png"/><Relationship Id="rId25" Type="http://schemas.openxmlformats.org/officeDocument/2006/relationships/image" Target="../media/image18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0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24" Type="http://schemas.openxmlformats.org/officeDocument/2006/relationships/image" Target="../media/image183.png"/><Relationship Id="rId5" Type="http://schemas.openxmlformats.org/officeDocument/2006/relationships/image" Target="../media/image11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10" Type="http://schemas.openxmlformats.org/officeDocument/2006/relationships/image" Target="../media/image164.png"/><Relationship Id="rId19" Type="http://schemas.openxmlformats.org/officeDocument/2006/relationships/image" Target="../media/image177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6.png"/><Relationship Id="rId26" Type="http://schemas.openxmlformats.org/officeDocument/2006/relationships/image" Target="../media/image188.png"/><Relationship Id="rId3" Type="http://schemas.openxmlformats.org/officeDocument/2006/relationships/image" Target="../media/image9.png"/><Relationship Id="rId21" Type="http://schemas.openxmlformats.org/officeDocument/2006/relationships/image" Target="../media/image179.png"/><Relationship Id="rId7" Type="http://schemas.openxmlformats.org/officeDocument/2006/relationships/image" Target="../media/image174.png"/><Relationship Id="rId12" Type="http://schemas.openxmlformats.org/officeDocument/2006/relationships/image" Target="../media/image126.svg"/><Relationship Id="rId17" Type="http://schemas.openxmlformats.org/officeDocument/2006/relationships/image" Target="../media/image175.png"/><Relationship Id="rId25" Type="http://schemas.openxmlformats.org/officeDocument/2006/relationships/image" Target="../media/image18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0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24" Type="http://schemas.openxmlformats.org/officeDocument/2006/relationships/image" Target="../media/image183.png"/><Relationship Id="rId5" Type="http://schemas.openxmlformats.org/officeDocument/2006/relationships/image" Target="../media/image11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10" Type="http://schemas.openxmlformats.org/officeDocument/2006/relationships/image" Target="../media/image164.png"/><Relationship Id="rId19" Type="http://schemas.openxmlformats.org/officeDocument/2006/relationships/image" Target="../media/image177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89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.svg"/><Relationship Id="rId18" Type="http://schemas.openxmlformats.org/officeDocument/2006/relationships/image" Target="../media/image170.png"/><Relationship Id="rId26" Type="http://schemas.openxmlformats.org/officeDocument/2006/relationships/image" Target="../media/image182.png"/><Relationship Id="rId3" Type="http://schemas.openxmlformats.org/officeDocument/2006/relationships/image" Target="../media/image9.png"/><Relationship Id="rId21" Type="http://schemas.openxmlformats.org/officeDocument/2006/relationships/image" Target="../media/image176.png"/><Relationship Id="rId7" Type="http://schemas.openxmlformats.org/officeDocument/2006/relationships/image" Target="../media/image174.png"/><Relationship Id="rId12" Type="http://schemas.openxmlformats.org/officeDocument/2006/relationships/image" Target="../media/image190.png"/><Relationship Id="rId17" Type="http://schemas.openxmlformats.org/officeDocument/2006/relationships/image" Target="../media/image169.png"/><Relationship Id="rId25" Type="http://schemas.openxmlformats.org/officeDocument/2006/relationships/image" Target="../media/image181.png"/><Relationship Id="rId33" Type="http://schemas.openxmlformats.org/officeDocument/2006/relationships/image" Target="../media/image19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8.png"/><Relationship Id="rId20" Type="http://schemas.openxmlformats.org/officeDocument/2006/relationships/image" Target="../media/image175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32" Type="http://schemas.openxmlformats.org/officeDocument/2006/relationships/image" Target="../media/image189.png"/><Relationship Id="rId5" Type="http://schemas.openxmlformats.org/officeDocument/2006/relationships/image" Target="../media/image11.png"/><Relationship Id="rId15" Type="http://schemas.openxmlformats.org/officeDocument/2006/relationships/image" Target="../media/image167.png"/><Relationship Id="rId23" Type="http://schemas.openxmlformats.org/officeDocument/2006/relationships/image" Target="../media/image178.png"/><Relationship Id="rId28" Type="http://schemas.openxmlformats.org/officeDocument/2006/relationships/image" Target="../media/image193.png"/><Relationship Id="rId10" Type="http://schemas.openxmlformats.org/officeDocument/2006/relationships/image" Target="../media/image164.png"/><Relationship Id="rId19" Type="http://schemas.openxmlformats.org/officeDocument/2006/relationships/image" Target="../media/image192.png"/><Relationship Id="rId31" Type="http://schemas.openxmlformats.org/officeDocument/2006/relationships/image" Target="../media/image188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91.png"/><Relationship Id="rId22" Type="http://schemas.openxmlformats.org/officeDocument/2006/relationships/image" Target="../media/image177.png"/><Relationship Id="rId27" Type="http://schemas.openxmlformats.org/officeDocument/2006/relationships/image" Target="../media/image183.png"/><Relationship Id="rId30" Type="http://schemas.openxmlformats.org/officeDocument/2006/relationships/image" Target="../media/image187.png"/><Relationship Id="rId8" Type="http://schemas.openxmlformats.org/officeDocument/2006/relationships/image" Target="../media/image1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6.png"/><Relationship Id="rId26" Type="http://schemas.openxmlformats.org/officeDocument/2006/relationships/image" Target="../media/image194.png"/><Relationship Id="rId3" Type="http://schemas.openxmlformats.org/officeDocument/2006/relationships/image" Target="../media/image9.png"/><Relationship Id="rId21" Type="http://schemas.openxmlformats.org/officeDocument/2006/relationships/image" Target="../media/image179.png"/><Relationship Id="rId7" Type="http://schemas.openxmlformats.org/officeDocument/2006/relationships/image" Target="../media/image174.png"/><Relationship Id="rId12" Type="http://schemas.openxmlformats.org/officeDocument/2006/relationships/image" Target="../media/image126.svg"/><Relationship Id="rId17" Type="http://schemas.openxmlformats.org/officeDocument/2006/relationships/image" Target="../media/image175.png"/><Relationship Id="rId25" Type="http://schemas.openxmlformats.org/officeDocument/2006/relationships/image" Target="../media/image19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0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24" Type="http://schemas.openxmlformats.org/officeDocument/2006/relationships/image" Target="../media/image183.png"/><Relationship Id="rId5" Type="http://schemas.openxmlformats.org/officeDocument/2006/relationships/image" Target="../media/image11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28" Type="http://schemas.openxmlformats.org/officeDocument/2006/relationships/image" Target="../media/image197.png"/><Relationship Id="rId10" Type="http://schemas.openxmlformats.org/officeDocument/2006/relationships/image" Target="../media/image164.png"/><Relationship Id="rId19" Type="http://schemas.openxmlformats.org/officeDocument/2006/relationships/image" Target="../media/image177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9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60.png"/><Relationship Id="rId18" Type="http://schemas.openxmlformats.org/officeDocument/2006/relationships/image" Target="../media/image199.png"/><Relationship Id="rId3" Type="http://schemas.openxmlformats.org/officeDocument/2006/relationships/image" Target="../media/image10.svg"/><Relationship Id="rId7" Type="http://schemas.openxmlformats.org/officeDocument/2006/relationships/image" Target="../media/image40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image" Target="../media/image9.png"/><Relationship Id="rId16" Type="http://schemas.openxmlformats.org/officeDocument/2006/relationships/image" Target="../media/image490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0.png"/><Relationship Id="rId5" Type="http://schemas.openxmlformats.org/officeDocument/2006/relationships/image" Target="../media/image12.svg"/><Relationship Id="rId15" Type="http://schemas.openxmlformats.org/officeDocument/2006/relationships/image" Target="../media/image480.png"/><Relationship Id="rId10" Type="http://schemas.openxmlformats.org/officeDocument/2006/relationships/image" Target="../media/image198.png"/><Relationship Id="rId19" Type="http://schemas.openxmlformats.org/officeDocument/2006/relationships/image" Target="../media/image201.png"/><Relationship Id="rId4" Type="http://schemas.openxmlformats.org/officeDocument/2006/relationships/image" Target="../media/image11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6.png"/><Relationship Id="rId26" Type="http://schemas.openxmlformats.org/officeDocument/2006/relationships/image" Target="../media/image194.png"/><Relationship Id="rId3" Type="http://schemas.openxmlformats.org/officeDocument/2006/relationships/image" Target="../media/image9.png"/><Relationship Id="rId21" Type="http://schemas.openxmlformats.org/officeDocument/2006/relationships/image" Target="../media/image179.png"/><Relationship Id="rId7" Type="http://schemas.openxmlformats.org/officeDocument/2006/relationships/image" Target="../media/image174.png"/><Relationship Id="rId12" Type="http://schemas.openxmlformats.org/officeDocument/2006/relationships/image" Target="../media/image126.svg"/><Relationship Id="rId17" Type="http://schemas.openxmlformats.org/officeDocument/2006/relationships/image" Target="../media/image175.png"/><Relationship Id="rId25" Type="http://schemas.openxmlformats.org/officeDocument/2006/relationships/image" Target="../media/image19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0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24" Type="http://schemas.openxmlformats.org/officeDocument/2006/relationships/image" Target="../media/image183.png"/><Relationship Id="rId5" Type="http://schemas.openxmlformats.org/officeDocument/2006/relationships/image" Target="../media/image11.png"/><Relationship Id="rId15" Type="http://schemas.openxmlformats.org/officeDocument/2006/relationships/image" Target="../media/image169.png"/><Relationship Id="rId23" Type="http://schemas.openxmlformats.org/officeDocument/2006/relationships/image" Target="../media/image182.png"/><Relationship Id="rId28" Type="http://schemas.openxmlformats.org/officeDocument/2006/relationships/image" Target="../media/image187.png"/><Relationship Id="rId10" Type="http://schemas.openxmlformats.org/officeDocument/2006/relationships/image" Target="../media/image164.png"/><Relationship Id="rId19" Type="http://schemas.openxmlformats.org/officeDocument/2006/relationships/image" Target="../media/image177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6.png"/><Relationship Id="rId26" Type="http://schemas.openxmlformats.org/officeDocument/2006/relationships/image" Target="../media/image196.png"/><Relationship Id="rId3" Type="http://schemas.openxmlformats.org/officeDocument/2006/relationships/image" Target="../media/image9.png"/><Relationship Id="rId21" Type="http://schemas.openxmlformats.org/officeDocument/2006/relationships/image" Target="../media/image179.png"/><Relationship Id="rId7" Type="http://schemas.openxmlformats.org/officeDocument/2006/relationships/image" Target="../media/image174.png"/><Relationship Id="rId12" Type="http://schemas.openxmlformats.org/officeDocument/2006/relationships/image" Target="../media/image126.svg"/><Relationship Id="rId17" Type="http://schemas.openxmlformats.org/officeDocument/2006/relationships/image" Target="../media/image175.png"/><Relationship Id="rId25" Type="http://schemas.openxmlformats.org/officeDocument/2006/relationships/image" Target="../media/image19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0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24" Type="http://schemas.openxmlformats.org/officeDocument/2006/relationships/image" Target="../media/image193.png"/><Relationship Id="rId5" Type="http://schemas.openxmlformats.org/officeDocument/2006/relationships/image" Target="../media/image11.png"/><Relationship Id="rId15" Type="http://schemas.openxmlformats.org/officeDocument/2006/relationships/image" Target="../media/image169.png"/><Relationship Id="rId23" Type="http://schemas.openxmlformats.org/officeDocument/2006/relationships/image" Target="../media/image183.png"/><Relationship Id="rId10" Type="http://schemas.openxmlformats.org/officeDocument/2006/relationships/image" Target="../media/image164.png"/><Relationship Id="rId19" Type="http://schemas.openxmlformats.org/officeDocument/2006/relationships/image" Target="../media/image177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6.png"/><Relationship Id="rId26" Type="http://schemas.openxmlformats.org/officeDocument/2006/relationships/image" Target="../media/image196.png"/><Relationship Id="rId3" Type="http://schemas.openxmlformats.org/officeDocument/2006/relationships/image" Target="../media/image9.png"/><Relationship Id="rId21" Type="http://schemas.openxmlformats.org/officeDocument/2006/relationships/image" Target="../media/image179.png"/><Relationship Id="rId7" Type="http://schemas.openxmlformats.org/officeDocument/2006/relationships/image" Target="../media/image174.png"/><Relationship Id="rId12" Type="http://schemas.openxmlformats.org/officeDocument/2006/relationships/image" Target="../media/image126.svg"/><Relationship Id="rId17" Type="http://schemas.openxmlformats.org/officeDocument/2006/relationships/image" Target="../media/image175.png"/><Relationship Id="rId25" Type="http://schemas.openxmlformats.org/officeDocument/2006/relationships/image" Target="../media/image19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0.png"/><Relationship Id="rId20" Type="http://schemas.openxmlformats.org/officeDocument/2006/relationships/image" Target="../media/image178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24" Type="http://schemas.openxmlformats.org/officeDocument/2006/relationships/image" Target="../media/image193.png"/><Relationship Id="rId5" Type="http://schemas.openxmlformats.org/officeDocument/2006/relationships/image" Target="../media/image11.png"/><Relationship Id="rId15" Type="http://schemas.openxmlformats.org/officeDocument/2006/relationships/image" Target="../media/image169.png"/><Relationship Id="rId23" Type="http://schemas.openxmlformats.org/officeDocument/2006/relationships/image" Target="../media/image183.png"/><Relationship Id="rId28" Type="http://schemas.openxmlformats.org/officeDocument/2006/relationships/image" Target="../media/image203.png"/><Relationship Id="rId10" Type="http://schemas.openxmlformats.org/officeDocument/2006/relationships/image" Target="../media/image164.png"/><Relationship Id="rId19" Type="http://schemas.openxmlformats.org/officeDocument/2006/relationships/image" Target="../media/image177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2" Type="http://schemas.openxmlformats.org/officeDocument/2006/relationships/image" Target="../media/image9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6.png"/><Relationship Id="rId26" Type="http://schemas.openxmlformats.org/officeDocument/2006/relationships/image" Target="../media/image196.png"/><Relationship Id="rId3" Type="http://schemas.openxmlformats.org/officeDocument/2006/relationships/image" Target="../media/image9.png"/><Relationship Id="rId21" Type="http://schemas.openxmlformats.org/officeDocument/2006/relationships/image" Target="../media/image179.png"/><Relationship Id="rId7" Type="http://schemas.openxmlformats.org/officeDocument/2006/relationships/image" Target="../media/image174.png"/><Relationship Id="rId12" Type="http://schemas.openxmlformats.org/officeDocument/2006/relationships/image" Target="../media/image126.svg"/><Relationship Id="rId17" Type="http://schemas.openxmlformats.org/officeDocument/2006/relationships/image" Target="../media/image175.png"/><Relationship Id="rId25" Type="http://schemas.openxmlformats.org/officeDocument/2006/relationships/image" Target="../media/image18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0.png"/><Relationship Id="rId20" Type="http://schemas.openxmlformats.org/officeDocument/2006/relationships/image" Target="../media/image178.png"/><Relationship Id="rId29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24" Type="http://schemas.openxmlformats.org/officeDocument/2006/relationships/image" Target="../media/image184.png"/><Relationship Id="rId5" Type="http://schemas.openxmlformats.org/officeDocument/2006/relationships/image" Target="../media/image11.png"/><Relationship Id="rId15" Type="http://schemas.openxmlformats.org/officeDocument/2006/relationships/image" Target="../media/image169.png"/><Relationship Id="rId23" Type="http://schemas.openxmlformats.org/officeDocument/2006/relationships/image" Target="../media/image183.png"/><Relationship Id="rId28" Type="http://schemas.openxmlformats.org/officeDocument/2006/relationships/image" Target="../media/image203.png"/><Relationship Id="rId10" Type="http://schemas.openxmlformats.org/officeDocument/2006/relationships/image" Target="../media/image164.png"/><Relationship Id="rId19" Type="http://schemas.openxmlformats.org/officeDocument/2006/relationships/image" Target="../media/image177.png"/><Relationship Id="rId31" Type="http://schemas.openxmlformats.org/officeDocument/2006/relationships/image" Target="../media/image207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87.png"/><Relationship Id="rId30" Type="http://schemas.openxmlformats.org/officeDocument/2006/relationships/image" Target="../media/image2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6.png"/><Relationship Id="rId26" Type="http://schemas.openxmlformats.org/officeDocument/2006/relationships/image" Target="../media/image196.png"/><Relationship Id="rId3" Type="http://schemas.openxmlformats.org/officeDocument/2006/relationships/image" Target="../media/image9.png"/><Relationship Id="rId21" Type="http://schemas.openxmlformats.org/officeDocument/2006/relationships/image" Target="../media/image179.png"/><Relationship Id="rId7" Type="http://schemas.openxmlformats.org/officeDocument/2006/relationships/image" Target="../media/image174.png"/><Relationship Id="rId12" Type="http://schemas.openxmlformats.org/officeDocument/2006/relationships/image" Target="../media/image126.svg"/><Relationship Id="rId17" Type="http://schemas.openxmlformats.org/officeDocument/2006/relationships/image" Target="../media/image175.png"/><Relationship Id="rId25" Type="http://schemas.openxmlformats.org/officeDocument/2006/relationships/image" Target="../media/image19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0.png"/><Relationship Id="rId20" Type="http://schemas.openxmlformats.org/officeDocument/2006/relationships/image" Target="../media/image178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65.png"/><Relationship Id="rId24" Type="http://schemas.openxmlformats.org/officeDocument/2006/relationships/image" Target="../media/image193.png"/><Relationship Id="rId5" Type="http://schemas.openxmlformats.org/officeDocument/2006/relationships/image" Target="../media/image11.png"/><Relationship Id="rId15" Type="http://schemas.openxmlformats.org/officeDocument/2006/relationships/image" Target="../media/image169.png"/><Relationship Id="rId23" Type="http://schemas.openxmlformats.org/officeDocument/2006/relationships/image" Target="../media/image183.png"/><Relationship Id="rId28" Type="http://schemas.openxmlformats.org/officeDocument/2006/relationships/image" Target="../media/image203.png"/><Relationship Id="rId10" Type="http://schemas.openxmlformats.org/officeDocument/2006/relationships/image" Target="../media/image164.png"/><Relationship Id="rId19" Type="http://schemas.openxmlformats.org/officeDocument/2006/relationships/image" Target="../media/image177.png"/><Relationship Id="rId4" Type="http://schemas.openxmlformats.org/officeDocument/2006/relationships/image" Target="../media/image10.sv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81.png"/><Relationship Id="rId27" Type="http://schemas.openxmlformats.org/officeDocument/2006/relationships/image" Target="../media/image187.png"/><Relationship Id="rId30" Type="http://schemas.openxmlformats.org/officeDocument/2006/relationships/image" Target="../media/image20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mailto:souravd2@Illinois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8.png"/><Relationship Id="rId2" Type="http://schemas.openxmlformats.org/officeDocument/2006/relationships/image" Target="../media/image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2.png"/><Relationship Id="rId21" Type="http://schemas.openxmlformats.org/officeDocument/2006/relationships/image" Target="../media/image46.png"/><Relationship Id="rId7" Type="http://schemas.openxmlformats.org/officeDocument/2006/relationships/image" Target="../media/image11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0.svg"/><Relationship Id="rId21" Type="http://schemas.openxmlformats.org/officeDocument/2006/relationships/image" Target="../media/image49.sv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9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33.png"/><Relationship Id="rId5" Type="http://schemas.openxmlformats.org/officeDocument/2006/relationships/image" Target="../media/image12.svg"/><Relationship Id="rId15" Type="http://schemas.openxmlformats.org/officeDocument/2006/relationships/image" Target="../media/image43.png"/><Relationship Id="rId23" Type="http://schemas.openxmlformats.org/officeDocument/2006/relationships/image" Target="../media/image51.sv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9.png"/><Relationship Id="rId21" Type="http://schemas.openxmlformats.org/officeDocument/2006/relationships/image" Target="../media/image61.sv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2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71.png"/><Relationship Id="rId23" Type="http://schemas.openxmlformats.org/officeDocument/2006/relationships/image" Target="../media/image63.sv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4" Type="http://schemas.openxmlformats.org/officeDocument/2006/relationships/image" Target="../media/image10.svg"/><Relationship Id="rId9" Type="http://schemas.openxmlformats.org/officeDocument/2006/relationships/image" Target="../media/image66.png"/><Relationship Id="rId14" Type="http://schemas.openxmlformats.org/officeDocument/2006/relationships/image" Target="../media/image70.png"/><Relationship Id="rId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673D-9852-F2B6-74CB-159E51885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857" y="627837"/>
            <a:ext cx="11309130" cy="1325216"/>
          </a:xfrm>
        </p:spPr>
        <p:txBody>
          <a:bodyPr>
            <a:noAutofit/>
          </a:bodyPr>
          <a:lstStyle/>
          <a:p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Asynchronous</a:t>
            </a:r>
            <a:r>
              <a:rPr lang="en-US" sz="4200" b="1" dirty="0"/>
              <a:t> Consensus without </a:t>
            </a:r>
            <a:r>
              <a:rPr lang="en-US" sz="4200" b="1" dirty="0">
                <a:solidFill>
                  <a:schemeClr val="accent5">
                    <a:lumMod val="75000"/>
                  </a:schemeClr>
                </a:solidFill>
              </a:rPr>
              <a:t>Trusted Setup</a:t>
            </a:r>
            <a:r>
              <a:rPr lang="en-US" sz="4200" b="1" dirty="0"/>
              <a:t> or </a:t>
            </a:r>
            <a:r>
              <a:rPr lang="en-US" sz="4200" b="1" dirty="0">
                <a:solidFill>
                  <a:srgbClr val="7030A0"/>
                </a:solidFill>
              </a:rPr>
              <a:t>Public Key Cryptography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868FE1-2F4A-ACB8-8871-D20F355398FC}"/>
              </a:ext>
            </a:extLst>
          </p:cNvPr>
          <p:cNvSpPr/>
          <p:nvPr/>
        </p:nvSpPr>
        <p:spPr>
          <a:xfrm>
            <a:off x="417098" y="4270828"/>
            <a:ext cx="15596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Sourav Das</a:t>
            </a:r>
            <a:endParaRPr lang="en-US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740981-9F2B-B1EB-FE4A-08BFD497EFAA}"/>
              </a:ext>
            </a:extLst>
          </p:cNvPr>
          <p:cNvSpPr/>
          <p:nvPr/>
        </p:nvSpPr>
        <p:spPr>
          <a:xfrm>
            <a:off x="2396448" y="4267853"/>
            <a:ext cx="12089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Sisi Duan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857AD3-6238-4A73-8508-5FD4B4BA3E23}"/>
              </a:ext>
            </a:extLst>
          </p:cNvPr>
          <p:cNvSpPr/>
          <p:nvPr/>
        </p:nvSpPr>
        <p:spPr>
          <a:xfrm>
            <a:off x="10241092" y="4268936"/>
            <a:ext cx="16985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Victor </a:t>
            </a:r>
            <a:r>
              <a:rPr lang="en-US" sz="2200" dirty="0" err="1"/>
              <a:t>Shoup</a:t>
            </a:r>
            <a:endParaRPr lang="en-US" sz="2200" dirty="0"/>
          </a:p>
        </p:txBody>
      </p:sp>
      <p:pic>
        <p:nvPicPr>
          <p:cNvPr id="16" name="Picture 1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E46B4BF-C26E-5319-86C3-CA1C6CDC9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3" t="230" r="9806" b="21833"/>
          <a:stretch/>
        </p:blipFill>
        <p:spPr>
          <a:xfrm>
            <a:off x="8418840" y="2468361"/>
            <a:ext cx="1480256" cy="1753641"/>
          </a:xfrm>
          <a:prstGeom prst="rect">
            <a:avLst/>
          </a:prstGeom>
        </p:spPr>
      </p:pic>
      <p:pic>
        <p:nvPicPr>
          <p:cNvPr id="18" name="Picture 17" descr="A person wearing glasses and a beanie&#10;&#10;Description automatically generated with medium confidence">
            <a:extLst>
              <a:ext uri="{FF2B5EF4-FFF2-40B4-BE49-F238E27FC236}">
                <a16:creationId xmlns:a16="http://schemas.microsoft.com/office/drawing/2014/main" id="{177876C7-94C3-A4F1-FB04-1747D2C12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03" t="4485" r="9136" b="20313"/>
          <a:stretch/>
        </p:blipFill>
        <p:spPr>
          <a:xfrm>
            <a:off x="366013" y="2474411"/>
            <a:ext cx="1476244" cy="173772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4830DA-EE47-6B71-1B01-8D6F6061A427}"/>
              </a:ext>
            </a:extLst>
          </p:cNvPr>
          <p:cNvSpPr/>
          <p:nvPr/>
        </p:nvSpPr>
        <p:spPr>
          <a:xfrm>
            <a:off x="8418840" y="4268936"/>
            <a:ext cx="14207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Ling Ren</a:t>
            </a:r>
            <a:endParaRPr lang="en-US" sz="2200" i="0" dirty="0">
              <a:solidFill>
                <a:srgbClr val="333332"/>
              </a:solidFill>
              <a:effectLst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65B0E-DD58-AADB-C82F-5FDD31A80CE1}"/>
              </a:ext>
            </a:extLst>
          </p:cNvPr>
          <p:cNvSpPr/>
          <p:nvPr/>
        </p:nvSpPr>
        <p:spPr>
          <a:xfrm>
            <a:off x="4310231" y="4290358"/>
            <a:ext cx="15102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err="1"/>
              <a:t>Shengqi</a:t>
            </a:r>
            <a:r>
              <a:rPr lang="en-US" sz="2200" dirty="0"/>
              <a:t> Liu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916EEE-24D0-FC6D-BEEA-1F33F0DAD71E}"/>
              </a:ext>
            </a:extLst>
          </p:cNvPr>
          <p:cNvSpPr/>
          <p:nvPr/>
        </p:nvSpPr>
        <p:spPr>
          <a:xfrm>
            <a:off x="6095999" y="4268936"/>
            <a:ext cx="19716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err="1"/>
              <a:t>Atsuki</a:t>
            </a:r>
            <a:r>
              <a:rPr lang="en-US" sz="2200" dirty="0"/>
              <a:t> </a:t>
            </a:r>
            <a:r>
              <a:rPr lang="en-US" sz="2200" dirty="0" err="1"/>
              <a:t>Momose</a:t>
            </a:r>
            <a:endParaRPr lang="en-US" sz="2200" i="0" dirty="0">
              <a:solidFill>
                <a:srgbClr val="333332"/>
              </a:solidFill>
              <a:effectLst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2F919-EFDD-4B49-646F-CEE9DB55E862}"/>
              </a:ext>
            </a:extLst>
          </p:cNvPr>
          <p:cNvSpPr txBox="1"/>
          <p:nvPr/>
        </p:nvSpPr>
        <p:spPr>
          <a:xfrm>
            <a:off x="4653636" y="6094044"/>
            <a:ext cx="2884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hlinkClick r:id="rId4"/>
              </a:rPr>
              <a:t>souravd2@Illinois.edu</a:t>
            </a:r>
            <a:endParaRPr lang="en-US" sz="2200" dirty="0"/>
          </a:p>
        </p:txBody>
      </p:sp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7954584F-34D2-1FFD-3BC7-9CB5DE24B8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03" t="1" r="14153" b="21309"/>
          <a:stretch/>
        </p:blipFill>
        <p:spPr>
          <a:xfrm>
            <a:off x="2246492" y="2474411"/>
            <a:ext cx="1498782" cy="1794525"/>
          </a:xfrm>
          <a:prstGeom prst="rect">
            <a:avLst/>
          </a:prstGeom>
        </p:spPr>
      </p:pic>
      <p:pic>
        <p:nvPicPr>
          <p:cNvPr id="20" name="Picture 19" descr="A person wearing sunglasses and a yellow shirt&#10;&#10;Description automatically generated">
            <a:extLst>
              <a:ext uri="{FF2B5EF4-FFF2-40B4-BE49-F238E27FC236}">
                <a16:creationId xmlns:a16="http://schemas.microsoft.com/office/drawing/2014/main" id="{C4C867DE-0E2F-36F4-1481-BAB65FA3C9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17" t="1" b="3165"/>
          <a:stretch/>
        </p:blipFill>
        <p:spPr>
          <a:xfrm>
            <a:off x="10303331" y="2468361"/>
            <a:ext cx="1480256" cy="1737720"/>
          </a:xfrm>
          <a:prstGeom prst="rect">
            <a:avLst/>
          </a:prstGeom>
        </p:spPr>
      </p:pic>
      <p:pic>
        <p:nvPicPr>
          <p:cNvPr id="23" name="Picture 22" descr="A person in a black jacket&#10;&#10;Description automatically generated">
            <a:extLst>
              <a:ext uri="{FF2B5EF4-FFF2-40B4-BE49-F238E27FC236}">
                <a16:creationId xmlns:a16="http://schemas.microsoft.com/office/drawing/2014/main" id="{E2BF215A-5DB0-BE39-5AD8-680B2A6C47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32" r="10134" b="25855"/>
          <a:stretch/>
        </p:blipFill>
        <p:spPr>
          <a:xfrm>
            <a:off x="6341992" y="2416018"/>
            <a:ext cx="1493818" cy="1753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6FAC6-B66D-5619-9C3B-588ADC7B6FF4}"/>
              </a:ext>
            </a:extLst>
          </p:cNvPr>
          <p:cNvSpPr txBox="1"/>
          <p:nvPr/>
        </p:nvSpPr>
        <p:spPr>
          <a:xfrm>
            <a:off x="8738468" y="6321909"/>
            <a:ext cx="30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appear at ACM CCS 2024</a:t>
            </a:r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D679B2B-8611-5D2B-890A-68EB82D5CC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929"/>
          <a:stretch/>
        </p:blipFill>
        <p:spPr>
          <a:xfrm>
            <a:off x="4391781" y="2468360"/>
            <a:ext cx="1396769" cy="1753641"/>
          </a:xfrm>
          <a:prstGeom prst="rect">
            <a:avLst/>
          </a:prstGeom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8B29B26-DB8B-4EF6-5560-6D8B8B870D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3636" y="5279974"/>
            <a:ext cx="2792268" cy="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0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ED32F-B91A-F4AD-917E-CFD0168EACF1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ACS with external common coin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3CEC16C-2BBC-859C-7708-D0589CDC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Graphic 1" descr="Monitor with solid fill">
            <a:extLst>
              <a:ext uri="{FF2B5EF4-FFF2-40B4-BE49-F238E27FC236}">
                <a16:creationId xmlns:a16="http://schemas.microsoft.com/office/drawing/2014/main" id="{569926A3-6FE4-E4BD-D56E-F4C7B815E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489" y="1744166"/>
            <a:ext cx="608680" cy="608680"/>
          </a:xfrm>
          <a:prstGeom prst="rect">
            <a:avLst/>
          </a:prstGeom>
        </p:spPr>
      </p:pic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0BB379C8-FCBB-899D-592A-7B2C950C7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149" y="2479393"/>
            <a:ext cx="608680" cy="608680"/>
          </a:xfrm>
          <a:prstGeom prst="rect">
            <a:avLst/>
          </a:prstGeom>
        </p:spPr>
      </p:pic>
      <p:pic>
        <p:nvPicPr>
          <p:cNvPr id="6" name="Graphic 5" descr="Monitor with solid fill">
            <a:extLst>
              <a:ext uri="{FF2B5EF4-FFF2-40B4-BE49-F238E27FC236}">
                <a16:creationId xmlns:a16="http://schemas.microsoft.com/office/drawing/2014/main" id="{63906429-18B0-8BA4-8817-ED217E350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4148" y="3284916"/>
            <a:ext cx="608680" cy="608680"/>
          </a:xfrm>
          <a:prstGeom prst="rect">
            <a:avLst/>
          </a:prstGeom>
        </p:spPr>
      </p:pic>
      <p:pic>
        <p:nvPicPr>
          <p:cNvPr id="7" name="Graphic 6" descr="Monitor with solid fill">
            <a:extLst>
              <a:ext uri="{FF2B5EF4-FFF2-40B4-BE49-F238E27FC236}">
                <a16:creationId xmlns:a16="http://schemas.microsoft.com/office/drawing/2014/main" id="{3CE3FF90-16D7-D45B-92B9-EA629C9B8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488" y="4090439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F69BA4-7FF1-D790-D09A-2BBCCC29B329}"/>
                  </a:ext>
                </a:extLst>
              </p:cNvPr>
              <p:cNvSpPr txBox="1"/>
              <p:nvPr/>
            </p:nvSpPr>
            <p:spPr>
              <a:xfrm>
                <a:off x="537640" y="1744166"/>
                <a:ext cx="68615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F69BA4-7FF1-D790-D09A-2BBCCC29B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0" y="1744166"/>
                <a:ext cx="68615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D7EE4D-E105-CDF9-1644-CBEA481EA7EF}"/>
                  </a:ext>
                </a:extLst>
              </p:cNvPr>
              <p:cNvSpPr txBox="1"/>
              <p:nvPr/>
            </p:nvSpPr>
            <p:spPr>
              <a:xfrm>
                <a:off x="547153" y="2503855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D7EE4D-E105-CDF9-1644-CBEA481E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53" y="2503855"/>
                <a:ext cx="72109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7EC641-F5CF-B546-C8A4-E09F552CEE5A}"/>
                  </a:ext>
                </a:extLst>
              </p:cNvPr>
              <p:cNvSpPr txBox="1"/>
              <p:nvPr/>
            </p:nvSpPr>
            <p:spPr>
              <a:xfrm>
                <a:off x="537640" y="3271063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7EC641-F5CF-B546-C8A4-E09F552CE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40" y="3271063"/>
                <a:ext cx="72109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D54FED-43DC-91C7-99A2-2E88D1875461}"/>
                  </a:ext>
                </a:extLst>
              </p:cNvPr>
              <p:cNvSpPr txBox="1"/>
              <p:nvPr/>
            </p:nvSpPr>
            <p:spPr>
              <a:xfrm>
                <a:off x="547153" y="4054464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D54FED-43DC-91C7-99A2-2E88D1875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53" y="4054464"/>
                <a:ext cx="72109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A0D4470-856E-1176-734F-78AD7CE24084}"/>
              </a:ext>
            </a:extLst>
          </p:cNvPr>
          <p:cNvSpPr/>
          <p:nvPr/>
        </p:nvSpPr>
        <p:spPr>
          <a:xfrm>
            <a:off x="2345678" y="1787480"/>
            <a:ext cx="1176387" cy="2895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ACS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C40215-CE90-E3F8-A748-615299FD5BF8}"/>
              </a:ext>
            </a:extLst>
          </p:cNvPr>
          <p:cNvCxnSpPr>
            <a:cxnSpLocks/>
          </p:cNvCxnSpPr>
          <p:nvPr/>
        </p:nvCxnSpPr>
        <p:spPr>
          <a:xfrm>
            <a:off x="1705503" y="2091820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321AEC-EFE4-0CD3-6DFF-A5FD76C5521C}"/>
                  </a:ext>
                </a:extLst>
              </p:cNvPr>
              <p:cNvSpPr txBox="1"/>
              <p:nvPr/>
            </p:nvSpPr>
            <p:spPr>
              <a:xfrm>
                <a:off x="1667604" y="1648200"/>
                <a:ext cx="68615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321AEC-EFE4-0CD3-6DFF-A5FD76C5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04" y="1648200"/>
                <a:ext cx="686150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C304BD-0A0D-2F31-39D9-E2729A179992}"/>
              </a:ext>
            </a:extLst>
          </p:cNvPr>
          <p:cNvCxnSpPr>
            <a:cxnSpLocks/>
          </p:cNvCxnSpPr>
          <p:nvPr/>
        </p:nvCxnSpPr>
        <p:spPr>
          <a:xfrm>
            <a:off x="1739658" y="2800308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6EDD4-A73E-3572-6F9F-6DF3C52413B8}"/>
                  </a:ext>
                </a:extLst>
              </p:cNvPr>
              <p:cNvSpPr txBox="1"/>
              <p:nvPr/>
            </p:nvSpPr>
            <p:spPr>
              <a:xfrm>
                <a:off x="1661723" y="2324870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6EDD4-A73E-3572-6F9F-6DF3C5241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723" y="2324870"/>
                <a:ext cx="721095" cy="492443"/>
              </a:xfrm>
              <a:prstGeom prst="rect">
                <a:avLst/>
              </a:prstGeom>
              <a:blipFill>
                <a:blip r:embed="rId11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20809E-9B8F-4692-F7EB-B1A91329F355}"/>
              </a:ext>
            </a:extLst>
          </p:cNvPr>
          <p:cNvCxnSpPr>
            <a:cxnSpLocks/>
          </p:cNvCxnSpPr>
          <p:nvPr/>
        </p:nvCxnSpPr>
        <p:spPr>
          <a:xfrm>
            <a:off x="1727784" y="3619424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28DC81-EC0B-0820-981A-2B9676409E23}"/>
                  </a:ext>
                </a:extLst>
              </p:cNvPr>
              <p:cNvSpPr txBox="1"/>
              <p:nvPr/>
            </p:nvSpPr>
            <p:spPr>
              <a:xfrm>
                <a:off x="1649849" y="3143986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28DC81-EC0B-0820-981A-2B9676409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49" y="3143986"/>
                <a:ext cx="721095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43929E-318A-0308-E254-DD8E48C90BCC}"/>
              </a:ext>
            </a:extLst>
          </p:cNvPr>
          <p:cNvCxnSpPr>
            <a:cxnSpLocks/>
          </p:cNvCxnSpPr>
          <p:nvPr/>
        </p:nvCxnSpPr>
        <p:spPr>
          <a:xfrm>
            <a:off x="1727784" y="4446282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79062E-6E44-D134-B853-FE4EF6446C76}"/>
                  </a:ext>
                </a:extLst>
              </p:cNvPr>
              <p:cNvSpPr txBox="1"/>
              <p:nvPr/>
            </p:nvSpPr>
            <p:spPr>
              <a:xfrm>
                <a:off x="1649849" y="3970844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79062E-6E44-D134-B853-FE4EF6446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49" y="3970844"/>
                <a:ext cx="721095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020269B2-6712-A1E3-49D5-121DC1BFC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890" y="1750831"/>
            <a:ext cx="608680" cy="608680"/>
          </a:xfrm>
          <a:prstGeom prst="rect">
            <a:avLst/>
          </a:prstGeom>
        </p:spPr>
      </p:pic>
      <p:pic>
        <p:nvPicPr>
          <p:cNvPr id="24" name="Graphic 23" descr="Monitor with solid fill">
            <a:extLst>
              <a:ext uri="{FF2B5EF4-FFF2-40B4-BE49-F238E27FC236}">
                <a16:creationId xmlns:a16="http://schemas.microsoft.com/office/drawing/2014/main" id="{A408BF76-F403-3FF2-22A2-4F290542F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3550" y="2486058"/>
            <a:ext cx="608680" cy="608680"/>
          </a:xfrm>
          <a:prstGeom prst="rect">
            <a:avLst/>
          </a:prstGeom>
        </p:spPr>
      </p:pic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6FF4B781-5FD9-8277-C48F-EF301C6FB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3549" y="3291581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F71168E5-B705-4D70-ED41-F1B440EAF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889" y="4097104"/>
            <a:ext cx="608680" cy="6086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38A082-A2E0-FB41-AA92-CCF7B3A5C278}"/>
              </a:ext>
            </a:extLst>
          </p:cNvPr>
          <p:cNvCxnSpPr>
            <a:cxnSpLocks/>
          </p:cNvCxnSpPr>
          <p:nvPr/>
        </p:nvCxnSpPr>
        <p:spPr>
          <a:xfrm flipV="1">
            <a:off x="3524989" y="2137388"/>
            <a:ext cx="2151307" cy="32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E3CE7C-627A-D60B-405C-A9AD79F3C05D}"/>
                  </a:ext>
                </a:extLst>
              </p:cNvPr>
              <p:cNvSpPr txBox="1"/>
              <p:nvPr/>
            </p:nvSpPr>
            <p:spPr>
              <a:xfrm>
                <a:off x="3468699" y="1610114"/>
                <a:ext cx="2291397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E3CE7C-627A-D60B-405C-A9AD79F3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699" y="1610114"/>
                <a:ext cx="2291397" cy="526811"/>
              </a:xfrm>
              <a:prstGeom prst="rect">
                <a:avLst/>
              </a:prstGeom>
              <a:blipFill>
                <a:blip r:embed="rId1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F9F58F-C239-32F0-0CB5-8F3E54809AD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475209" y="2790398"/>
            <a:ext cx="221834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6F33AF-0E44-E757-7506-1D2936B74FF6}"/>
                  </a:ext>
                </a:extLst>
              </p:cNvPr>
              <p:cNvSpPr txBox="1"/>
              <p:nvPr/>
            </p:nvSpPr>
            <p:spPr>
              <a:xfrm>
                <a:off x="3448908" y="2279275"/>
                <a:ext cx="2299091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6F33AF-0E44-E757-7506-1D2936B7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908" y="2279275"/>
                <a:ext cx="2299091" cy="526811"/>
              </a:xfrm>
              <a:prstGeom prst="rect">
                <a:avLst/>
              </a:prstGeom>
              <a:blipFill>
                <a:blip r:embed="rId1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FF2509-5C13-7F4E-D3F8-A98EB8A00ABD}"/>
              </a:ext>
            </a:extLst>
          </p:cNvPr>
          <p:cNvCxnSpPr>
            <a:cxnSpLocks/>
          </p:cNvCxnSpPr>
          <p:nvPr/>
        </p:nvCxnSpPr>
        <p:spPr>
          <a:xfrm>
            <a:off x="3518861" y="3636429"/>
            <a:ext cx="21970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3296DC-1707-AB33-E986-46E4B94A68F5}"/>
                  </a:ext>
                </a:extLst>
              </p:cNvPr>
              <p:cNvSpPr txBox="1"/>
              <p:nvPr/>
            </p:nvSpPr>
            <p:spPr>
              <a:xfrm>
                <a:off x="3453432" y="3117982"/>
                <a:ext cx="2299091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3296DC-1707-AB33-E986-46E4B94A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432" y="3117982"/>
                <a:ext cx="2299091" cy="526811"/>
              </a:xfrm>
              <a:prstGeom prst="rect">
                <a:avLst/>
              </a:prstGeom>
              <a:blipFill>
                <a:blip r:embed="rId16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88FF24-AF2C-1359-B160-0AA002F068A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518861" y="4394779"/>
            <a:ext cx="2165028" cy="66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1955B6-F90B-BDA1-DDBB-7F3387D54B0C}"/>
                  </a:ext>
                </a:extLst>
              </p:cNvPr>
              <p:cNvSpPr txBox="1"/>
              <p:nvPr/>
            </p:nvSpPr>
            <p:spPr>
              <a:xfrm>
                <a:off x="3446326" y="3857229"/>
                <a:ext cx="2344873" cy="535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1955B6-F90B-BDA1-DDBB-7F3387D54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326" y="3857229"/>
                <a:ext cx="2344873" cy="535852"/>
              </a:xfrm>
              <a:prstGeom prst="rect">
                <a:avLst/>
              </a:prstGeom>
              <a:blipFill>
                <a:blip r:embed="rId1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01BD1A-8C0B-7FD9-37EA-B43622F29665}"/>
                  </a:ext>
                </a:extLst>
              </p:cNvPr>
              <p:cNvSpPr txBox="1"/>
              <p:nvPr/>
            </p:nvSpPr>
            <p:spPr>
              <a:xfrm>
                <a:off x="3868926" y="4512172"/>
                <a:ext cx="1430905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01BD1A-8C0B-7FD9-37EA-B43622F29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926" y="4512172"/>
                <a:ext cx="1430905" cy="492443"/>
              </a:xfrm>
              <a:prstGeom prst="rect">
                <a:avLst/>
              </a:prstGeom>
              <a:blipFill>
                <a:blip r:embed="rId1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Graphic 29">
            <a:extLst>
              <a:ext uri="{FF2B5EF4-FFF2-40B4-BE49-F238E27FC236}">
                <a16:creationId xmlns:a16="http://schemas.microsoft.com/office/drawing/2014/main" id="{7F290BDF-C215-BB9F-3A72-A3C4A3F0E99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18198" b="11560"/>
          <a:stretch/>
        </p:blipFill>
        <p:spPr>
          <a:xfrm>
            <a:off x="2345678" y="5058558"/>
            <a:ext cx="1176387" cy="82630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B455DB1-56B4-E64E-E000-095854E434AA}"/>
              </a:ext>
            </a:extLst>
          </p:cNvPr>
          <p:cNvSpPr txBox="1"/>
          <p:nvPr/>
        </p:nvSpPr>
        <p:spPr>
          <a:xfrm>
            <a:off x="1890188" y="5934302"/>
            <a:ext cx="2103461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00" dirty="0"/>
              <a:t>Common Coin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81422D-373E-B886-CC38-597ED5FBB68E}"/>
              </a:ext>
            </a:extLst>
          </p:cNvPr>
          <p:cNvCxnSpPr>
            <a:cxnSpLocks/>
          </p:cNvCxnSpPr>
          <p:nvPr/>
        </p:nvCxnSpPr>
        <p:spPr>
          <a:xfrm flipV="1">
            <a:off x="2917746" y="4782326"/>
            <a:ext cx="0" cy="4610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7CF6186-AFC5-3E9D-F983-CCB11FF2434E}"/>
              </a:ext>
            </a:extLst>
          </p:cNvPr>
          <p:cNvSpPr/>
          <p:nvPr/>
        </p:nvSpPr>
        <p:spPr>
          <a:xfrm>
            <a:off x="2946953" y="838453"/>
            <a:ext cx="591040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ACS protocols needs to be randomized!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66D9F5-51C0-0C8A-ABED-7CFBC2B5F656}"/>
              </a:ext>
            </a:extLst>
          </p:cNvPr>
          <p:cNvSpPr txBox="1"/>
          <p:nvPr/>
        </p:nvSpPr>
        <p:spPr>
          <a:xfrm>
            <a:off x="7071440" y="1578429"/>
            <a:ext cx="4497693" cy="89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How to build an asynchronous common coin protocol?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86D222-8C90-63C0-6FB2-FCDC0552CF5C}"/>
              </a:ext>
            </a:extLst>
          </p:cNvPr>
          <p:cNvSpPr/>
          <p:nvPr/>
        </p:nvSpPr>
        <p:spPr>
          <a:xfrm>
            <a:off x="8391025" y="3436923"/>
            <a:ext cx="1551517" cy="913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ACS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F22A5D-DBBF-3746-D31E-0CDB606659A6}"/>
              </a:ext>
            </a:extLst>
          </p:cNvPr>
          <p:cNvSpPr/>
          <p:nvPr/>
        </p:nvSpPr>
        <p:spPr>
          <a:xfrm>
            <a:off x="8372867" y="4708826"/>
            <a:ext cx="1561041" cy="91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Common Coin</a:t>
            </a: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D6212968-1458-D30D-FB2C-45A1348798EA}"/>
              </a:ext>
            </a:extLst>
          </p:cNvPr>
          <p:cNvSpPr/>
          <p:nvPr/>
        </p:nvSpPr>
        <p:spPr>
          <a:xfrm rot="16200000" flipV="1">
            <a:off x="9236136" y="3791187"/>
            <a:ext cx="1623993" cy="1430905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Circular Arrow 61">
            <a:extLst>
              <a:ext uri="{FF2B5EF4-FFF2-40B4-BE49-F238E27FC236}">
                <a16:creationId xmlns:a16="http://schemas.microsoft.com/office/drawing/2014/main" id="{03CE92D7-1A2C-14DE-1575-516415BE41CE}"/>
              </a:ext>
            </a:extLst>
          </p:cNvPr>
          <p:cNvSpPr/>
          <p:nvPr/>
        </p:nvSpPr>
        <p:spPr>
          <a:xfrm rot="5400000" flipV="1">
            <a:off x="7453371" y="3750223"/>
            <a:ext cx="1623993" cy="1430905"/>
          </a:xfrm>
          <a:prstGeom prst="circular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72C8F8-9BD2-D268-498A-27EFD6FE989E}"/>
              </a:ext>
            </a:extLst>
          </p:cNvPr>
          <p:cNvSpPr txBox="1"/>
          <p:nvPr/>
        </p:nvSpPr>
        <p:spPr>
          <a:xfrm>
            <a:off x="7435909" y="5824439"/>
            <a:ext cx="3461748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Circular dependency </a:t>
            </a:r>
            <a:r>
              <a:rPr lang="en-US" sz="2600" dirty="0">
                <a:sym typeface="Wingdings" pitchFamily="2" charset="2"/>
              </a:rPr>
              <a:t></a:t>
            </a:r>
            <a:endParaRPr lang="en-US" sz="2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1E9CB0-59A0-46FF-9EEB-52511BAAD249}"/>
              </a:ext>
            </a:extLst>
          </p:cNvPr>
          <p:cNvSpPr txBox="1"/>
          <p:nvPr/>
        </p:nvSpPr>
        <p:spPr>
          <a:xfrm>
            <a:off x="7589412" y="2583316"/>
            <a:ext cx="3461748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Rely on ACS </a:t>
            </a:r>
            <a:r>
              <a:rPr lang="en-US" sz="2600" dirty="0">
                <a:sym typeface="Wingdings" pitchFamily="2" charset="2"/>
              </a:rPr>
              <a:t>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1100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15" grpId="0"/>
      <p:bldP spid="17" grpId="0"/>
      <p:bldP spid="20" grpId="0"/>
      <p:bldP spid="22" grpId="0"/>
      <p:bldP spid="28" grpId="0"/>
      <p:bldP spid="31" grpId="0"/>
      <p:bldP spid="34" grpId="0"/>
      <p:bldP spid="36" grpId="0"/>
      <p:bldP spid="37" grpId="0" animBg="1"/>
      <p:bldP spid="45" grpId="0" animBg="1"/>
      <p:bldP spid="52" grpId="0" animBg="1"/>
      <p:bldP spid="55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8">
                <a:extLst>
                  <a:ext uri="{FF2B5EF4-FFF2-40B4-BE49-F238E27FC236}">
                    <a16:creationId xmlns:a16="http://schemas.microsoft.com/office/drawing/2014/main" id="{01429099-3CEA-73B3-9A59-CE9C7F470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765769"/>
                  </p:ext>
                </p:extLst>
              </p:nvPr>
            </p:nvGraphicFramePr>
            <p:xfrm>
              <a:off x="518737" y="1062919"/>
              <a:ext cx="111545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75077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81524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Protocols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Communication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Expected #Round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 Assumptions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247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AJM+’21, GLL+’22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sSup>
                                      <m:sSup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SXDH,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396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2600" dirty="0"/>
                            <a:t>XKR’22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964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8">
                <a:extLst>
                  <a:ext uri="{FF2B5EF4-FFF2-40B4-BE49-F238E27FC236}">
                    <a16:creationId xmlns:a16="http://schemas.microsoft.com/office/drawing/2014/main" id="{01429099-3CEA-73B3-9A59-CE9C7F470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765769"/>
                  </p:ext>
                </p:extLst>
              </p:nvPr>
            </p:nvGraphicFramePr>
            <p:xfrm>
              <a:off x="518737" y="1062919"/>
              <a:ext cx="111545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75077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81524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Protocols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Communication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Expected #Round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 Assumptions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247378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AJM+’21, GLL+’22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459" t="-113158" r="-159016" b="-1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571" t="-113158" r="-77169" b="-1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SXDH,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396567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2600" dirty="0"/>
                            <a:t>XKR’22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459" t="-207692" r="-159016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571" t="-207692" r="-77169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964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Asynchronous Consensus: Prior Works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62D4A2-89D2-B6DA-E96D-80587859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B2C6C-778D-ED84-C49C-5CC42AE22EB0}"/>
              </a:ext>
            </a:extLst>
          </p:cNvPr>
          <p:cNvSpPr txBox="1"/>
          <p:nvPr/>
        </p:nvSpPr>
        <p:spPr>
          <a:xfrm>
            <a:off x="1433687" y="2737078"/>
            <a:ext cx="3908408" cy="8925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Relies on public key cryptography assumption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7BE673F-1712-1022-7058-CAE3B9E4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8814" y="2652759"/>
            <a:ext cx="1036229" cy="1036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6591A5-4446-C413-CB94-DB8D879C7D62}"/>
              </a:ext>
            </a:extLst>
          </p:cNvPr>
          <p:cNvSpPr txBox="1"/>
          <p:nvPr/>
        </p:nvSpPr>
        <p:spPr>
          <a:xfrm>
            <a:off x="5695649" y="2737078"/>
            <a:ext cx="4029611" cy="892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Insecure against quantum computers [Shor 99]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2D1FAA-75A1-A0D0-B19C-DD9EC24C4FF1}"/>
              </a:ext>
            </a:extLst>
          </p:cNvPr>
          <p:cNvSpPr/>
          <p:nvPr/>
        </p:nvSpPr>
        <p:spPr>
          <a:xfrm>
            <a:off x="9732170" y="1615728"/>
            <a:ext cx="1729516" cy="8410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Asynchronous Consensus: Prior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C27F8894-48A1-E03F-A2CE-D67400C33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0910474"/>
                  </p:ext>
                </p:extLst>
              </p:nvPr>
            </p:nvGraphicFramePr>
            <p:xfrm>
              <a:off x="518737" y="1062919"/>
              <a:ext cx="111545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75077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81524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Protocols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Communication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Expected #Round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 Assumptions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247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AJM+’21, GLL+’22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sSup>
                                      <m:sSup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SXDH,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396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2600" dirty="0"/>
                            <a:t>XKR’22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964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C27F8894-48A1-E03F-A2CE-D67400C335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0910474"/>
                  </p:ext>
                </p:extLst>
              </p:nvPr>
            </p:nvGraphicFramePr>
            <p:xfrm>
              <a:off x="518737" y="1062919"/>
              <a:ext cx="111545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75077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81524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Protocols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Communication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Expected #Round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 Assumptions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247378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AJM+’21, GLL+’22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459" t="-113158" r="-159016" b="-1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571" t="-113158" r="-77169" b="-1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SXDH,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396567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2600" dirty="0"/>
                            <a:t>XKR’22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459" t="-207692" r="-159016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571" t="-207692" r="-77169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964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62D4A2-89D2-B6DA-E96D-80587859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98511859-6053-687D-725B-D0002D45D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613320"/>
                  </p:ext>
                </p:extLst>
              </p:nvPr>
            </p:nvGraphicFramePr>
            <p:xfrm>
              <a:off x="518737" y="2525959"/>
              <a:ext cx="11154526" cy="492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4130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72471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AGPS’23 (</a:t>
                          </a:r>
                          <a14:m>
                            <m:oMath xmlns:m="http://schemas.openxmlformats.org/officeDocument/2006/math"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≥4</m:t>
                              </m:r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r>
                            <a:rPr lang="en-US" sz="26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2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None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8904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98511859-6053-687D-725B-D0002D45D3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613320"/>
                  </p:ext>
                </p:extLst>
              </p:nvPr>
            </p:nvGraphicFramePr>
            <p:xfrm>
              <a:off x="518737" y="2525959"/>
              <a:ext cx="11154526" cy="492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4130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72471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4921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000" r="-251394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292" t="-10000" r="-159671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5571" t="-10000" r="-77169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None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8904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8B816F5-5DF5-4ED4-FF3F-2D5443FC3166}"/>
              </a:ext>
            </a:extLst>
          </p:cNvPr>
          <p:cNvSpPr txBox="1"/>
          <p:nvPr/>
        </p:nvSpPr>
        <p:spPr>
          <a:xfrm>
            <a:off x="2951492" y="3397902"/>
            <a:ext cx="6817980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What about information theoretic protocols?</a:t>
            </a:r>
          </a:p>
        </p:txBody>
      </p:sp>
    </p:spTree>
    <p:extLst>
      <p:ext uri="{BB962C8B-B14F-4D97-AF65-F5344CB8AC3E}">
        <p14:creationId xmlns:p14="http://schemas.microsoft.com/office/powerpoint/2010/main" val="7274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Asynchronous Consensus: Prior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C27F8894-48A1-E03F-A2CE-D67400C335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737" y="1062919"/>
              <a:ext cx="111545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75077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81524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Protocols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Communication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Expected #Round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 Assumptions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247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AJM+’21, GLL+’22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sSup>
                                      <m:sSupPr>
                                        <m:ctrlP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2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SXDH,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3965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2600" dirty="0"/>
                            <a:t>XKR’22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600" dirty="0"/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964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C27F8894-48A1-E03F-A2CE-D67400C335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737" y="1062919"/>
              <a:ext cx="11154526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75077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81524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Protocols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Communication 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Expected #Round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 Assumptions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02247378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AJM+’21, GLL+’22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459" t="-113158" r="-159016" b="-1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571" t="-113158" r="-77169" b="-1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SXDH,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396567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2600" dirty="0"/>
                            <a:t>XKR’22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459" t="-207692" r="-159016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571" t="-207692" r="-77169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dirty="0"/>
                            <a:t>DDH, RO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964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62D4A2-89D2-B6DA-E96D-80587859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98511859-6053-687D-725B-D0002D45D3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737" y="2525959"/>
              <a:ext cx="11154526" cy="492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4130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72471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AGPS’23 (</a:t>
                          </a:r>
                          <a14:m>
                            <m:oMath xmlns:m="http://schemas.openxmlformats.org/officeDocument/2006/math"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≥4</m:t>
                              </m:r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r>
                            <a:rPr lang="en-US" sz="26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2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None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8904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98511859-6053-687D-725B-D0002D45D3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737" y="2525959"/>
              <a:ext cx="11154526" cy="492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4130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72471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4921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000" r="-251394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292" t="-10000" r="-159671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5571" t="-10000" r="-77169" b="-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None</a:t>
                          </a: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89048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D1B1A52-F3BD-648E-D44E-64FD7D0B974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737" y="3002734"/>
              <a:ext cx="11154526" cy="487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4130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72471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1" dirty="0">
                              <a:solidFill>
                                <a:schemeClr val="tx1"/>
                              </a:solidFill>
                            </a:rPr>
                            <a:t>This work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2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RO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59665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D1B1A52-F3BD-648E-D44E-64FD7D0B974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8737" y="3002734"/>
              <a:ext cx="11154526" cy="487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4130">
                      <a:extLst>
                        <a:ext uri="{9D8B030D-6E8A-4147-A177-3AD203B41FA5}">
                          <a16:colId xmlns:a16="http://schemas.microsoft.com/office/drawing/2014/main" val="4119479336"/>
                        </a:ext>
                      </a:extLst>
                    </a:gridCol>
                    <a:gridCol w="3072471">
                      <a:extLst>
                        <a:ext uri="{9D8B030D-6E8A-4147-A177-3AD203B41FA5}">
                          <a16:colId xmlns:a16="http://schemas.microsoft.com/office/drawing/2014/main" val="353548156"/>
                        </a:ext>
                      </a:extLst>
                    </a:gridCol>
                    <a:gridCol w="2785963">
                      <a:extLst>
                        <a:ext uri="{9D8B030D-6E8A-4147-A177-3AD203B41FA5}">
                          <a16:colId xmlns:a16="http://schemas.microsoft.com/office/drawing/2014/main" val="2019555251"/>
                        </a:ext>
                      </a:extLst>
                    </a:gridCol>
                    <a:gridCol w="2111962">
                      <a:extLst>
                        <a:ext uri="{9D8B030D-6E8A-4147-A177-3AD203B41FA5}">
                          <a16:colId xmlns:a16="http://schemas.microsoft.com/office/drawing/2014/main" val="1362549140"/>
                        </a:ext>
                      </a:extLst>
                    </a:gridCol>
                  </a:tblGrid>
                  <a:tr h="4876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600" b="1" dirty="0">
                              <a:solidFill>
                                <a:schemeClr val="tx1"/>
                              </a:solidFill>
                            </a:rPr>
                            <a:t>This work</a:t>
                          </a:r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292" t="-12821" r="-159671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571" t="-12821" r="-77169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26946" t="-12821" r="-1198" b="-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59665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8B816F5-5DF5-4ED4-FF3F-2D5443FC3166}"/>
              </a:ext>
            </a:extLst>
          </p:cNvPr>
          <p:cNvSpPr txBox="1"/>
          <p:nvPr/>
        </p:nvSpPr>
        <p:spPr>
          <a:xfrm>
            <a:off x="1209601" y="4355254"/>
            <a:ext cx="9484903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Can we design a post-quantum secure ACS protocol without setup?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68793A-B06A-57F8-97A3-246BA86A4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2035" y="4270648"/>
            <a:ext cx="661656" cy="661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E9D251-B34F-A2CC-D409-B1140B7D8EAB}"/>
              </a:ext>
            </a:extLst>
          </p:cNvPr>
          <p:cNvSpPr txBox="1"/>
          <p:nvPr/>
        </p:nvSpPr>
        <p:spPr>
          <a:xfrm>
            <a:off x="4318622" y="5033897"/>
            <a:ext cx="3554756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00" dirty="0"/>
              <a:t>Is it concretely efficient?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4634673-EBEA-E077-F05F-7F9FF4292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9734" y="4959104"/>
            <a:ext cx="661656" cy="66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7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 descr="Monitor with solid fill">
            <a:extLst>
              <a:ext uri="{FF2B5EF4-FFF2-40B4-BE49-F238E27FC236}">
                <a16:creationId xmlns:a16="http://schemas.microsoft.com/office/drawing/2014/main" id="{B15A461C-541B-1003-50F7-C2A83D45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7258" y="2217157"/>
            <a:ext cx="608680" cy="608680"/>
          </a:xfrm>
          <a:prstGeom prst="rect">
            <a:avLst/>
          </a:prstGeom>
        </p:spPr>
      </p:pic>
      <p:pic>
        <p:nvPicPr>
          <p:cNvPr id="20" name="Graphic 19" descr="Monitor with solid fill">
            <a:extLst>
              <a:ext uri="{FF2B5EF4-FFF2-40B4-BE49-F238E27FC236}">
                <a16:creationId xmlns:a16="http://schemas.microsoft.com/office/drawing/2014/main" id="{BAE00475-4B6E-6433-2774-D5DB58653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6918" y="2952384"/>
            <a:ext cx="608680" cy="608680"/>
          </a:xfrm>
          <a:prstGeom prst="rect">
            <a:avLst/>
          </a:prstGeom>
        </p:spPr>
      </p:pic>
      <p:pic>
        <p:nvPicPr>
          <p:cNvPr id="21" name="Graphic 20" descr="Monitor with solid fill">
            <a:extLst>
              <a:ext uri="{FF2B5EF4-FFF2-40B4-BE49-F238E27FC236}">
                <a16:creationId xmlns:a16="http://schemas.microsoft.com/office/drawing/2014/main" id="{72EC1BA8-C973-BDF5-F8A0-733B251D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6917" y="3757907"/>
            <a:ext cx="608680" cy="608680"/>
          </a:xfrm>
          <a:prstGeom prst="rect">
            <a:avLst/>
          </a:prstGeom>
        </p:spPr>
      </p:pic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BFEFEE18-CF60-37C5-4F76-F4EFCF77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3413" y="4486286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/>
              <p:nvPr/>
            </p:nvSpPr>
            <p:spPr>
              <a:xfrm>
                <a:off x="2915556" y="2217162"/>
                <a:ext cx="57131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56" y="2217162"/>
                <a:ext cx="57131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/>
              <p:nvPr/>
            </p:nvSpPr>
            <p:spPr>
              <a:xfrm>
                <a:off x="2925069" y="2976851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069" y="2976851"/>
                <a:ext cx="57900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C7ED32F-B91A-F4AD-917E-CFD0168EACF1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Index 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0540F-D27F-C142-D2C5-56A1469594E8}"/>
                  </a:ext>
                </a:extLst>
              </p:cNvPr>
              <p:cNvSpPr txBox="1"/>
              <p:nvPr/>
            </p:nvSpPr>
            <p:spPr>
              <a:xfrm>
                <a:off x="2915556" y="3744059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0540F-D27F-C142-D2C5-56A146959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56" y="3744059"/>
                <a:ext cx="579005" cy="492443"/>
              </a:xfrm>
              <a:prstGeom prst="rect">
                <a:avLst/>
              </a:prstGeom>
              <a:blipFill>
                <a:blip r:embed="rId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42103-6CF6-3A37-DCB7-0F57B6534A25}"/>
                  </a:ext>
                </a:extLst>
              </p:cNvPr>
              <p:cNvSpPr txBox="1"/>
              <p:nvPr/>
            </p:nvSpPr>
            <p:spPr>
              <a:xfrm>
                <a:off x="2921225" y="4450316"/>
                <a:ext cx="56477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42103-6CF6-3A37-DCB7-0F57B6534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225" y="4450316"/>
                <a:ext cx="564770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14E8FB-CA41-3906-B4B2-2367F2950893}"/>
              </a:ext>
            </a:extLst>
          </p:cNvPr>
          <p:cNvSpPr/>
          <p:nvPr/>
        </p:nvSpPr>
        <p:spPr>
          <a:xfrm>
            <a:off x="4658017" y="2275635"/>
            <a:ext cx="1176387" cy="27833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Index ACS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66BA79-C658-A450-6CE4-9287B6CFAF1E}"/>
              </a:ext>
            </a:extLst>
          </p:cNvPr>
          <p:cNvCxnSpPr>
            <a:cxnSpLocks/>
          </p:cNvCxnSpPr>
          <p:nvPr/>
        </p:nvCxnSpPr>
        <p:spPr>
          <a:xfrm>
            <a:off x="4018272" y="256481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CF117-D674-A66A-00DF-3CEB0E41B89E}"/>
                  </a:ext>
                </a:extLst>
              </p:cNvPr>
              <p:cNvSpPr txBox="1"/>
              <p:nvPr/>
            </p:nvSpPr>
            <p:spPr>
              <a:xfrm>
                <a:off x="3980373" y="2121191"/>
                <a:ext cx="57131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CF117-D674-A66A-00DF-3CEB0E41B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373" y="2121191"/>
                <a:ext cx="571310" cy="492443"/>
              </a:xfrm>
              <a:prstGeom prst="rect">
                <a:avLst/>
              </a:prstGeom>
              <a:blipFill>
                <a:blip r:embed="rId1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D3B2F-C672-93DA-D077-F704C65B09C8}"/>
              </a:ext>
            </a:extLst>
          </p:cNvPr>
          <p:cNvCxnSpPr>
            <a:cxnSpLocks/>
          </p:cNvCxnSpPr>
          <p:nvPr/>
        </p:nvCxnSpPr>
        <p:spPr>
          <a:xfrm>
            <a:off x="4052427" y="327329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B0067-412F-9ECB-F1BB-A518F490A2B4}"/>
                  </a:ext>
                </a:extLst>
              </p:cNvPr>
              <p:cNvSpPr txBox="1"/>
              <p:nvPr/>
            </p:nvSpPr>
            <p:spPr>
              <a:xfrm>
                <a:off x="3974492" y="2797861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B0067-412F-9ECB-F1BB-A518F490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92" y="2797861"/>
                <a:ext cx="579005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07CCE-8B22-50AF-18D3-34C30195B825}"/>
              </a:ext>
            </a:extLst>
          </p:cNvPr>
          <p:cNvCxnSpPr>
            <a:cxnSpLocks/>
          </p:cNvCxnSpPr>
          <p:nvPr/>
        </p:nvCxnSpPr>
        <p:spPr>
          <a:xfrm>
            <a:off x="4040553" y="4092415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23277-D84B-3D05-F301-135A94632618}"/>
                  </a:ext>
                </a:extLst>
              </p:cNvPr>
              <p:cNvSpPr txBox="1"/>
              <p:nvPr/>
            </p:nvSpPr>
            <p:spPr>
              <a:xfrm>
                <a:off x="3962618" y="3616977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23277-D84B-3D05-F301-135A9463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618" y="3616977"/>
                <a:ext cx="579005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12ABA3-72B5-47D9-79D5-D540A262870E}"/>
              </a:ext>
            </a:extLst>
          </p:cNvPr>
          <p:cNvCxnSpPr>
            <a:cxnSpLocks/>
          </p:cNvCxnSpPr>
          <p:nvPr/>
        </p:nvCxnSpPr>
        <p:spPr>
          <a:xfrm>
            <a:off x="4042499" y="4829078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02C1E-A27A-B585-48BC-C994BA14BB51}"/>
                  </a:ext>
                </a:extLst>
              </p:cNvPr>
              <p:cNvSpPr txBox="1"/>
              <p:nvPr/>
            </p:nvSpPr>
            <p:spPr>
              <a:xfrm>
                <a:off x="3958774" y="4366691"/>
                <a:ext cx="56477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02C1E-A27A-B585-48BC-C994BA14B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774" y="4366691"/>
                <a:ext cx="564770" cy="492443"/>
              </a:xfrm>
              <a:prstGeom prst="rect">
                <a:avLst/>
              </a:prstGeom>
              <a:blipFill>
                <a:blip r:embed="rId1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A32874D5-DD6C-F0CC-1B8B-A7CB4C37F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212" y="2197473"/>
            <a:ext cx="608680" cy="608680"/>
          </a:xfrm>
          <a:prstGeom prst="rect">
            <a:avLst/>
          </a:prstGeom>
        </p:spPr>
      </p:pic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4D35F27D-C2E8-CA80-26B8-0BA63BEC4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6872" y="2932700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24A2060D-80D2-13DC-14B8-8FC9AB834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6871" y="3738223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866DBFB9-50F2-CEB6-6F26-E8DCC114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3367" y="4466602"/>
            <a:ext cx="608680" cy="60868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CC4037-1664-1BD9-1F9F-5CF8384B19A7}"/>
              </a:ext>
            </a:extLst>
          </p:cNvPr>
          <p:cNvCxnSpPr>
            <a:cxnSpLocks/>
          </p:cNvCxnSpPr>
          <p:nvPr/>
        </p:nvCxnSpPr>
        <p:spPr>
          <a:xfrm flipV="1">
            <a:off x="5843874" y="2619933"/>
            <a:ext cx="685474" cy="32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B1B964-C085-D241-4100-A440F577A25B}"/>
                  </a:ext>
                </a:extLst>
              </p:cNvPr>
              <p:cNvSpPr txBox="1"/>
              <p:nvPr/>
            </p:nvSpPr>
            <p:spPr>
              <a:xfrm>
                <a:off x="5828684" y="2166926"/>
                <a:ext cx="60734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B1B964-C085-D241-4100-A440F577A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684" y="2166926"/>
                <a:ext cx="607346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3CEC16C-2BBC-859C-7708-D0589CDC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14</a:t>
            </a:fld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288FE8-DE1B-8CE9-31D5-9044DBA231EB}"/>
              </a:ext>
            </a:extLst>
          </p:cNvPr>
          <p:cNvCxnSpPr>
            <a:cxnSpLocks/>
          </p:cNvCxnSpPr>
          <p:nvPr/>
        </p:nvCxnSpPr>
        <p:spPr>
          <a:xfrm>
            <a:off x="5816932" y="3272943"/>
            <a:ext cx="7068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F3EAB6-6A4F-66D8-067D-9FDCA10ABEBA}"/>
                  </a:ext>
                </a:extLst>
              </p:cNvPr>
              <p:cNvSpPr txBox="1"/>
              <p:nvPr/>
            </p:nvSpPr>
            <p:spPr>
              <a:xfrm>
                <a:off x="5848232" y="2803211"/>
                <a:ext cx="6150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F3EAB6-6A4F-66D8-067D-9FDCA10AB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232" y="2803211"/>
                <a:ext cx="615040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ED0EC1-E185-01E4-41E1-079578391BA9}"/>
              </a:ext>
            </a:extLst>
          </p:cNvPr>
          <p:cNvCxnSpPr>
            <a:cxnSpLocks/>
          </p:cNvCxnSpPr>
          <p:nvPr/>
        </p:nvCxnSpPr>
        <p:spPr>
          <a:xfrm>
            <a:off x="5853325" y="4118974"/>
            <a:ext cx="7000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2594C1-A456-E3DF-1814-F0611B4D98D6}"/>
                  </a:ext>
                </a:extLst>
              </p:cNvPr>
              <p:cNvSpPr txBox="1"/>
              <p:nvPr/>
            </p:nvSpPr>
            <p:spPr>
              <a:xfrm>
                <a:off x="5852756" y="3678014"/>
                <a:ext cx="6150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2594C1-A456-E3DF-1814-F0611B4D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756" y="3678014"/>
                <a:ext cx="615040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3858E1F-9CF2-D068-403D-A4A89213B16B}"/>
              </a:ext>
            </a:extLst>
          </p:cNvPr>
          <p:cNvCxnSpPr>
            <a:cxnSpLocks/>
          </p:cNvCxnSpPr>
          <p:nvPr/>
        </p:nvCxnSpPr>
        <p:spPr>
          <a:xfrm>
            <a:off x="5877026" y="4787129"/>
            <a:ext cx="689845" cy="66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B4B9C6-3D37-29E9-16EE-1DF9E7644F6D}"/>
                  </a:ext>
                </a:extLst>
              </p:cNvPr>
              <p:cNvSpPr txBox="1"/>
              <p:nvPr/>
            </p:nvSpPr>
            <p:spPr>
              <a:xfrm>
                <a:off x="5841806" y="4340117"/>
                <a:ext cx="6150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B4B9C6-3D37-29E9-16EE-1DF9E7644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06" y="4340117"/>
                <a:ext cx="615040" cy="492443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8439A7-9A4D-F969-3A83-5C34D20CE094}"/>
                  </a:ext>
                </a:extLst>
              </p:cNvPr>
              <p:cNvSpPr txBox="1"/>
              <p:nvPr/>
            </p:nvSpPr>
            <p:spPr>
              <a:xfrm>
                <a:off x="7735690" y="1914213"/>
                <a:ext cx="2012026" cy="9246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/>
                  <a:t>Agreement:</a:t>
                </a:r>
                <a:r>
                  <a:rPr lang="en-US" sz="2600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8439A7-9A4D-F969-3A83-5C34D20CE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690" y="1914213"/>
                <a:ext cx="2012026" cy="924677"/>
              </a:xfrm>
              <a:prstGeom prst="rect">
                <a:avLst/>
              </a:prstGeom>
              <a:blipFill>
                <a:blip r:embed="rId18"/>
                <a:stretch>
                  <a:fillRect l="-5660" t="-5405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9886F-B4FE-3EFE-59C8-A48E56D6564E}"/>
                  </a:ext>
                </a:extLst>
              </p:cNvPr>
              <p:cNvSpPr txBox="1"/>
              <p:nvPr/>
            </p:nvSpPr>
            <p:spPr>
              <a:xfrm>
                <a:off x="7735690" y="3021888"/>
                <a:ext cx="1860317" cy="892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/>
                  <a:t>Validity:</a:t>
                </a:r>
              </a:p>
              <a:p>
                <a:r>
                  <a:rPr lang="en-US" sz="2600" b="1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9886F-B4FE-3EFE-59C8-A48E56D65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690" y="3021888"/>
                <a:ext cx="1860317" cy="892552"/>
              </a:xfrm>
              <a:prstGeom prst="rect">
                <a:avLst/>
              </a:prstGeom>
              <a:blipFill>
                <a:blip r:embed="rId19"/>
                <a:stretch>
                  <a:fillRect l="-6122" t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1025240-F00D-C2C8-C7F3-6769E543996C}"/>
              </a:ext>
            </a:extLst>
          </p:cNvPr>
          <p:cNvSpPr txBox="1"/>
          <p:nvPr/>
        </p:nvSpPr>
        <p:spPr>
          <a:xfrm>
            <a:off x="7735690" y="4121000"/>
            <a:ext cx="3917863" cy="892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Termination: </a:t>
            </a:r>
          </a:p>
          <a:p>
            <a:r>
              <a:rPr lang="en-US" sz="2600" dirty="0"/>
              <a:t>Index ACS must terminate*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713ABF-4418-1696-6E8E-1CC572D97964}"/>
                  </a:ext>
                </a:extLst>
              </p:cNvPr>
              <p:cNvSpPr txBox="1"/>
              <p:nvPr/>
            </p:nvSpPr>
            <p:spPr>
              <a:xfrm>
                <a:off x="642073" y="3047776"/>
                <a:ext cx="2140513" cy="12926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600" dirty="0"/>
                  <a:t> are parties party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has validated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B713ABF-4418-1696-6E8E-1CC572D9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73" y="3047776"/>
                <a:ext cx="2140513" cy="1292662"/>
              </a:xfrm>
              <a:prstGeom prst="rect">
                <a:avLst/>
              </a:prstGeom>
              <a:blipFill>
                <a:blip r:embed="rId20"/>
                <a:stretch>
                  <a:fillRect l="-3550" t="-4902" r="-118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BEF78A3-11A5-CF69-362B-25427CD1FEC6}"/>
              </a:ext>
            </a:extLst>
          </p:cNvPr>
          <p:cNvSpPr txBox="1"/>
          <p:nvPr/>
        </p:nvSpPr>
        <p:spPr>
          <a:xfrm>
            <a:off x="640513" y="925099"/>
            <a:ext cx="9037721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Parties validate each other based on the actions taken by others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325A40-F4AC-56E7-3EE9-C34635A75F4E}"/>
                  </a:ext>
                </a:extLst>
              </p:cNvPr>
              <p:cNvSpPr txBox="1"/>
              <p:nvPr/>
            </p:nvSpPr>
            <p:spPr>
              <a:xfrm>
                <a:off x="4364507" y="5413502"/>
                <a:ext cx="2548218" cy="4924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/>
                  <a:t>Index ACS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600" dirty="0"/>
                  <a:t> ACS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A325A40-F4AC-56E7-3EE9-C34635A75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507" y="5413502"/>
                <a:ext cx="2548218" cy="492443"/>
              </a:xfrm>
              <a:prstGeom prst="rect">
                <a:avLst/>
              </a:prstGeom>
              <a:blipFill>
                <a:blip r:embed="rId21"/>
                <a:stretch>
                  <a:fillRect l="-3960" t="-12500" r="-495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50A911-90FC-D17B-86DD-3720AF6CDC40}"/>
                  </a:ext>
                </a:extLst>
              </p:cNvPr>
              <p:cNvSpPr txBox="1"/>
              <p:nvPr/>
            </p:nvSpPr>
            <p:spPr>
              <a:xfrm>
                <a:off x="5824852" y="1564613"/>
                <a:ext cx="1430905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50A911-90FC-D17B-86DD-3720AF6CD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852" y="1564613"/>
                <a:ext cx="1430905" cy="492443"/>
              </a:xfrm>
              <a:prstGeom prst="rect">
                <a:avLst/>
              </a:prstGeom>
              <a:blipFill>
                <a:blip r:embed="rId2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8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5" grpId="0"/>
      <p:bldP spid="6" grpId="0"/>
      <p:bldP spid="8" grpId="0" animBg="1"/>
      <p:bldP spid="11" grpId="0"/>
      <p:bldP spid="13" grpId="0"/>
      <p:bldP spid="15" grpId="0"/>
      <p:bldP spid="17" grpId="0"/>
      <p:bldP spid="29" grpId="0"/>
      <p:bldP spid="35" grpId="0"/>
      <p:bldP spid="41" grpId="0"/>
      <p:bldP spid="44" grpId="0"/>
      <p:bldP spid="47" grpId="0" animBg="1"/>
      <p:bldP spid="3" grpId="0" animBg="1"/>
      <p:bldP spid="10" grpId="0" animBg="1"/>
      <p:bldP spid="32" grpId="0" animBg="1"/>
      <p:bldP spid="36" grpId="0" animBg="1"/>
      <p:bldP spid="50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7BFD6-9626-EDC3-9A41-D31DFE64CF15}"/>
              </a:ext>
            </a:extLst>
          </p:cNvPr>
          <p:cNvSpPr txBox="1"/>
          <p:nvPr/>
        </p:nvSpPr>
        <p:spPr>
          <a:xfrm>
            <a:off x="3379695" y="3121223"/>
            <a:ext cx="5432610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Background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A338567-E182-1CE7-AE4D-B7152F07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9D1558B-5D46-44CE-70AF-9693D5BD4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46" y="128016"/>
                <a:ext cx="11783958" cy="7860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/>
                  <a:t> </a:t>
                </a:r>
                <a:r>
                  <a:rPr lang="en-US" sz="3600" b="1" dirty="0"/>
                  <a:t>Threshold Secret Sharing</a:t>
                </a:r>
                <a:endParaRPr lang="en-US" sz="3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9D1558B-5D46-44CE-70AF-9693D5BD4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6" y="128016"/>
                <a:ext cx="11783958" cy="786034"/>
              </a:xfrm>
              <a:prstGeom prst="rect">
                <a:avLst/>
              </a:prstGeom>
              <a:blipFill>
                <a:blip r:embed="rId2"/>
                <a:stretch>
                  <a:fillRect t="-4839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A48432-8BE4-0D4F-24DA-815A91860433}"/>
                  </a:ext>
                </a:extLst>
              </p:cNvPr>
              <p:cNvSpPr/>
              <p:nvPr/>
            </p:nvSpPr>
            <p:spPr>
              <a:xfrm>
                <a:off x="2099500" y="1279698"/>
                <a:ext cx="5816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A48432-8BE4-0D4F-24DA-815A91860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00" y="1279698"/>
                <a:ext cx="581634" cy="523220"/>
              </a:xfrm>
              <a:prstGeom prst="rect">
                <a:avLst/>
              </a:prstGeom>
              <a:blipFill>
                <a:blip r:embed="rId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D122CE-DFDE-B0B3-5202-B2F9335B2EB5}"/>
                  </a:ext>
                </a:extLst>
              </p:cNvPr>
              <p:cNvSpPr/>
              <p:nvPr/>
            </p:nvSpPr>
            <p:spPr>
              <a:xfrm>
                <a:off x="2072829" y="2361822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D122CE-DFDE-B0B3-5202-B2F9335B2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29" y="2361822"/>
                <a:ext cx="589905" cy="523220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FA84A4-7113-6706-49CA-C0E309A5DC16}"/>
                  </a:ext>
                </a:extLst>
              </p:cNvPr>
              <p:cNvSpPr/>
              <p:nvPr/>
            </p:nvSpPr>
            <p:spPr>
              <a:xfrm>
                <a:off x="2047567" y="3438964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FA84A4-7113-6706-49CA-C0E309A5D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567" y="3438964"/>
                <a:ext cx="589905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4AF1E9-C1B7-8797-8D66-8112DC646528}"/>
                  </a:ext>
                </a:extLst>
              </p:cNvPr>
              <p:cNvSpPr/>
              <p:nvPr/>
            </p:nvSpPr>
            <p:spPr>
              <a:xfrm>
                <a:off x="2036399" y="4470981"/>
                <a:ext cx="582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4AF1E9-C1B7-8797-8D66-8112DC646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399" y="4470981"/>
                <a:ext cx="582916" cy="523220"/>
              </a:xfrm>
              <a:prstGeom prst="rect">
                <a:avLst/>
              </a:prstGeom>
              <a:blipFill>
                <a:blip r:embed="rId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782CFB-825D-9CCA-AA98-87F0EA9F75DB}"/>
              </a:ext>
            </a:extLst>
          </p:cNvPr>
          <p:cNvCxnSpPr>
            <a:cxnSpLocks/>
          </p:cNvCxnSpPr>
          <p:nvPr/>
        </p:nvCxnSpPr>
        <p:spPr>
          <a:xfrm flipV="1">
            <a:off x="1284136" y="1644420"/>
            <a:ext cx="752672" cy="187250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67D556-E4E1-AD5A-A19E-0BB7B775395C}"/>
              </a:ext>
            </a:extLst>
          </p:cNvPr>
          <p:cNvCxnSpPr>
            <a:cxnSpLocks/>
          </p:cNvCxnSpPr>
          <p:nvPr/>
        </p:nvCxnSpPr>
        <p:spPr>
          <a:xfrm flipV="1">
            <a:off x="1284136" y="2733122"/>
            <a:ext cx="752672" cy="7838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DF6713-1E22-EDB9-2B2F-00D68DF6935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284136" y="3516929"/>
            <a:ext cx="763431" cy="18364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BB427-6CB4-E467-0BFB-697FE80686BE}"/>
              </a:ext>
            </a:extLst>
          </p:cNvPr>
          <p:cNvCxnSpPr>
            <a:cxnSpLocks/>
          </p:cNvCxnSpPr>
          <p:nvPr/>
        </p:nvCxnSpPr>
        <p:spPr>
          <a:xfrm>
            <a:off x="1284136" y="3516929"/>
            <a:ext cx="829385" cy="123239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DC922D-62A8-B685-74D2-8FC841F7EB10}"/>
                  </a:ext>
                </a:extLst>
              </p:cNvPr>
              <p:cNvSpPr/>
              <p:nvPr/>
            </p:nvSpPr>
            <p:spPr>
              <a:xfrm>
                <a:off x="2037621" y="5458502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DC922D-62A8-B685-74D2-8FC841F7E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21" y="5458502"/>
                <a:ext cx="589905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30A2AD-03B7-F857-1FEE-5BC00B21C9A1}"/>
              </a:ext>
            </a:extLst>
          </p:cNvPr>
          <p:cNvCxnSpPr>
            <a:cxnSpLocks/>
          </p:cNvCxnSpPr>
          <p:nvPr/>
        </p:nvCxnSpPr>
        <p:spPr>
          <a:xfrm>
            <a:off x="1284136" y="3516929"/>
            <a:ext cx="754277" cy="231256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23BF9-D8FC-E388-A6AB-DAEE338EC0A7}"/>
                  </a:ext>
                </a:extLst>
              </p:cNvPr>
              <p:cNvSpPr/>
              <p:nvPr/>
            </p:nvSpPr>
            <p:spPr>
              <a:xfrm>
                <a:off x="862048" y="3205314"/>
                <a:ext cx="4389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23BF9-D8FC-E388-A6AB-DAEE338EC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48" y="3205314"/>
                <a:ext cx="4389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E8456F-DDD9-3194-CB13-FBDB932C7335}"/>
                  </a:ext>
                </a:extLst>
              </p:cNvPr>
              <p:cNvSpPr txBox="1"/>
              <p:nvPr/>
            </p:nvSpPr>
            <p:spPr>
              <a:xfrm>
                <a:off x="3427228" y="940937"/>
                <a:ext cx="835486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A </a:t>
                </a:r>
                <a:r>
                  <a:rPr lang="en-US" sz="2800" dirty="0"/>
                  <a:t>mechanism</a:t>
                </a:r>
                <a:r>
                  <a:rPr lang="en-US" sz="2800" b="0" dirty="0"/>
                  <a:t> to share a secret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into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shares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E8456F-DDD9-3194-CB13-FBDB932C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28" y="940937"/>
                <a:ext cx="8354867" cy="523220"/>
              </a:xfrm>
              <a:prstGeom prst="rect">
                <a:avLst/>
              </a:prstGeom>
              <a:blipFill>
                <a:blip r:embed="rId9"/>
                <a:stretch>
                  <a:fillRect l="-1214" t="-9302" b="-302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 descr="User Crown Female with solid fill">
            <a:extLst>
              <a:ext uri="{FF2B5EF4-FFF2-40B4-BE49-F238E27FC236}">
                <a16:creationId xmlns:a16="http://schemas.microsoft.com/office/drawing/2014/main" id="{3A213368-D180-DA18-1BBE-8810AEE30D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0145" y="3125025"/>
            <a:ext cx="766104" cy="7661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6CDDA-2E41-55EA-9114-EF80BCFD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5" grpId="0"/>
      <p:bldP spid="27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9D1558B-5D46-44CE-70AF-9693D5BD4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46" y="128016"/>
                <a:ext cx="11783958" cy="7860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/>
                  <a:t> </a:t>
                </a:r>
                <a:r>
                  <a:rPr lang="en-US" sz="3600" b="1" dirty="0"/>
                  <a:t>Threshold Secret Sharing</a:t>
                </a:r>
                <a:endParaRPr lang="en-US" sz="3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9D1558B-5D46-44CE-70AF-9693D5BD4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6" y="128016"/>
                <a:ext cx="11783958" cy="786034"/>
              </a:xfrm>
              <a:prstGeom prst="rect">
                <a:avLst/>
              </a:prstGeom>
              <a:blipFill>
                <a:blip r:embed="rId8"/>
                <a:stretch>
                  <a:fillRect t="-4839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A48432-8BE4-0D4F-24DA-815A91860433}"/>
                  </a:ext>
                </a:extLst>
              </p:cNvPr>
              <p:cNvSpPr/>
              <p:nvPr/>
            </p:nvSpPr>
            <p:spPr>
              <a:xfrm>
                <a:off x="2099500" y="1279698"/>
                <a:ext cx="5816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A48432-8BE4-0D4F-24DA-815A91860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00" y="1279698"/>
                <a:ext cx="581634" cy="523220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D122CE-DFDE-B0B3-5202-B2F9335B2EB5}"/>
                  </a:ext>
                </a:extLst>
              </p:cNvPr>
              <p:cNvSpPr/>
              <p:nvPr/>
            </p:nvSpPr>
            <p:spPr>
              <a:xfrm>
                <a:off x="2072829" y="2361822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D122CE-DFDE-B0B3-5202-B2F9335B2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29" y="2361822"/>
                <a:ext cx="589905" cy="523220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FA84A4-7113-6706-49CA-C0E309A5DC16}"/>
                  </a:ext>
                </a:extLst>
              </p:cNvPr>
              <p:cNvSpPr/>
              <p:nvPr/>
            </p:nvSpPr>
            <p:spPr>
              <a:xfrm>
                <a:off x="2047567" y="3438964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FA84A4-7113-6706-49CA-C0E309A5D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567" y="3438964"/>
                <a:ext cx="589905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4AF1E9-C1B7-8797-8D66-8112DC646528}"/>
                  </a:ext>
                </a:extLst>
              </p:cNvPr>
              <p:cNvSpPr/>
              <p:nvPr/>
            </p:nvSpPr>
            <p:spPr>
              <a:xfrm>
                <a:off x="2036399" y="4470981"/>
                <a:ext cx="582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4AF1E9-C1B7-8797-8D66-8112DC646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399" y="4470981"/>
                <a:ext cx="582916" cy="523220"/>
              </a:xfrm>
              <a:prstGeom prst="rect">
                <a:avLst/>
              </a:prstGeom>
              <a:blipFill>
                <a:blip r:embed="rId1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782CFB-825D-9CCA-AA98-87F0EA9F75DB}"/>
              </a:ext>
            </a:extLst>
          </p:cNvPr>
          <p:cNvCxnSpPr>
            <a:cxnSpLocks/>
          </p:cNvCxnSpPr>
          <p:nvPr/>
        </p:nvCxnSpPr>
        <p:spPr>
          <a:xfrm flipV="1">
            <a:off x="1284136" y="1644420"/>
            <a:ext cx="752672" cy="187250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67D556-E4E1-AD5A-A19E-0BB7B775395C}"/>
              </a:ext>
            </a:extLst>
          </p:cNvPr>
          <p:cNvCxnSpPr>
            <a:cxnSpLocks/>
          </p:cNvCxnSpPr>
          <p:nvPr/>
        </p:nvCxnSpPr>
        <p:spPr>
          <a:xfrm flipV="1">
            <a:off x="1284136" y="2733122"/>
            <a:ext cx="752672" cy="7838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DF6713-1E22-EDB9-2B2F-00D68DF6935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284136" y="3516929"/>
            <a:ext cx="763431" cy="18364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BB427-6CB4-E467-0BFB-697FE80686BE}"/>
              </a:ext>
            </a:extLst>
          </p:cNvPr>
          <p:cNvCxnSpPr>
            <a:cxnSpLocks/>
          </p:cNvCxnSpPr>
          <p:nvPr/>
        </p:nvCxnSpPr>
        <p:spPr>
          <a:xfrm>
            <a:off x="1284136" y="3516929"/>
            <a:ext cx="829385" cy="123239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DC922D-62A8-B685-74D2-8FC841F7EB10}"/>
                  </a:ext>
                </a:extLst>
              </p:cNvPr>
              <p:cNvSpPr/>
              <p:nvPr/>
            </p:nvSpPr>
            <p:spPr>
              <a:xfrm>
                <a:off x="2037621" y="5458502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DC922D-62A8-B685-74D2-8FC841F7E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21" y="5458502"/>
                <a:ext cx="589905" cy="523220"/>
              </a:xfrm>
              <a:prstGeom prst="rect">
                <a:avLst/>
              </a:prstGeom>
              <a:blipFill>
                <a:blip r:embed="rId1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30A2AD-03B7-F857-1FEE-5BC00B21C9A1}"/>
              </a:ext>
            </a:extLst>
          </p:cNvPr>
          <p:cNvCxnSpPr>
            <a:cxnSpLocks/>
          </p:cNvCxnSpPr>
          <p:nvPr/>
        </p:nvCxnSpPr>
        <p:spPr>
          <a:xfrm>
            <a:off x="1284136" y="3516929"/>
            <a:ext cx="754277" cy="231256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23BF9-D8FC-E388-A6AB-DAEE338EC0A7}"/>
                  </a:ext>
                </a:extLst>
              </p:cNvPr>
              <p:cNvSpPr/>
              <p:nvPr/>
            </p:nvSpPr>
            <p:spPr>
              <a:xfrm>
                <a:off x="862048" y="3205314"/>
                <a:ext cx="4389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23BF9-D8FC-E388-A6AB-DAEE338EC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48" y="3205314"/>
                <a:ext cx="43890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E8456F-DDD9-3194-CB13-FBDB932C7335}"/>
                  </a:ext>
                </a:extLst>
              </p:cNvPr>
              <p:cNvSpPr txBox="1"/>
              <p:nvPr/>
            </p:nvSpPr>
            <p:spPr>
              <a:xfrm>
                <a:off x="3427228" y="940937"/>
                <a:ext cx="8354867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A </a:t>
                </a:r>
                <a:r>
                  <a:rPr lang="en-US" sz="2800" dirty="0"/>
                  <a:t>mechanism</a:t>
                </a:r>
                <a:r>
                  <a:rPr lang="en-US" sz="2800" b="0" dirty="0"/>
                  <a:t> to share a secret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into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shares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Any subset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800" dirty="0"/>
                  <a:t> shares reveal the secret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Any subset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or less shares reveal nothing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E8456F-DDD9-3194-CB13-FBDB932C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28" y="940937"/>
                <a:ext cx="8354867" cy="1384995"/>
              </a:xfrm>
              <a:prstGeom prst="rect">
                <a:avLst/>
              </a:prstGeom>
              <a:blipFill>
                <a:blip r:embed="rId23"/>
                <a:stretch>
                  <a:fillRect l="-1214" t="-3604" b="-99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 descr="User Crown Female with solid fill">
            <a:extLst>
              <a:ext uri="{FF2B5EF4-FFF2-40B4-BE49-F238E27FC236}">
                <a16:creationId xmlns:a16="http://schemas.microsoft.com/office/drawing/2014/main" id="{904C300E-20D4-8396-1DF3-43B0224A04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0145" y="3125025"/>
            <a:ext cx="766104" cy="7661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58B0E-0E8B-9EC0-B5CD-41AEC96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9D1558B-5D46-44CE-70AF-9693D5BD4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46" y="128016"/>
                <a:ext cx="11783958" cy="7860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/>
                  <a:t> </a:t>
                </a:r>
                <a:r>
                  <a:rPr lang="en-US" sz="3600" b="1" dirty="0"/>
                  <a:t>Threshold Secret Sharing</a:t>
                </a:r>
                <a:endParaRPr lang="en-US" sz="3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9D1558B-5D46-44CE-70AF-9693D5BD4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6" y="128016"/>
                <a:ext cx="11783958" cy="786034"/>
              </a:xfrm>
              <a:prstGeom prst="rect">
                <a:avLst/>
              </a:prstGeom>
              <a:blipFill>
                <a:blip r:embed="rId8"/>
                <a:stretch>
                  <a:fillRect t="-4839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A48432-8BE4-0D4F-24DA-815A91860433}"/>
                  </a:ext>
                </a:extLst>
              </p:cNvPr>
              <p:cNvSpPr/>
              <p:nvPr/>
            </p:nvSpPr>
            <p:spPr>
              <a:xfrm>
                <a:off x="2099500" y="1279698"/>
                <a:ext cx="5816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A48432-8BE4-0D4F-24DA-815A91860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00" y="1279698"/>
                <a:ext cx="581634" cy="523220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D122CE-DFDE-B0B3-5202-B2F9335B2EB5}"/>
                  </a:ext>
                </a:extLst>
              </p:cNvPr>
              <p:cNvSpPr/>
              <p:nvPr/>
            </p:nvSpPr>
            <p:spPr>
              <a:xfrm>
                <a:off x="2072829" y="2361822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D122CE-DFDE-B0B3-5202-B2F9335B2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29" y="2361822"/>
                <a:ext cx="589905" cy="523220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FA84A4-7113-6706-49CA-C0E309A5DC16}"/>
                  </a:ext>
                </a:extLst>
              </p:cNvPr>
              <p:cNvSpPr/>
              <p:nvPr/>
            </p:nvSpPr>
            <p:spPr>
              <a:xfrm>
                <a:off x="2047567" y="3438964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FA84A4-7113-6706-49CA-C0E309A5D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567" y="3438964"/>
                <a:ext cx="589905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4AF1E9-C1B7-8797-8D66-8112DC646528}"/>
                  </a:ext>
                </a:extLst>
              </p:cNvPr>
              <p:cNvSpPr/>
              <p:nvPr/>
            </p:nvSpPr>
            <p:spPr>
              <a:xfrm>
                <a:off x="2036399" y="4470981"/>
                <a:ext cx="582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74AF1E9-C1B7-8797-8D66-8112DC646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399" y="4470981"/>
                <a:ext cx="582916" cy="523220"/>
              </a:xfrm>
              <a:prstGeom prst="rect">
                <a:avLst/>
              </a:prstGeom>
              <a:blipFill>
                <a:blip r:embed="rId1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782CFB-825D-9CCA-AA98-87F0EA9F75DB}"/>
              </a:ext>
            </a:extLst>
          </p:cNvPr>
          <p:cNvCxnSpPr>
            <a:cxnSpLocks/>
          </p:cNvCxnSpPr>
          <p:nvPr/>
        </p:nvCxnSpPr>
        <p:spPr>
          <a:xfrm flipV="1">
            <a:off x="1284136" y="1644420"/>
            <a:ext cx="752672" cy="187250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67D556-E4E1-AD5A-A19E-0BB7B775395C}"/>
              </a:ext>
            </a:extLst>
          </p:cNvPr>
          <p:cNvCxnSpPr>
            <a:cxnSpLocks/>
          </p:cNvCxnSpPr>
          <p:nvPr/>
        </p:nvCxnSpPr>
        <p:spPr>
          <a:xfrm flipV="1">
            <a:off x="1284136" y="2733122"/>
            <a:ext cx="752672" cy="7838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DF6713-1E22-EDB9-2B2F-00D68DF69350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284136" y="3516929"/>
            <a:ext cx="763431" cy="18364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0BB427-6CB4-E467-0BFB-697FE80686BE}"/>
              </a:ext>
            </a:extLst>
          </p:cNvPr>
          <p:cNvCxnSpPr>
            <a:cxnSpLocks/>
          </p:cNvCxnSpPr>
          <p:nvPr/>
        </p:nvCxnSpPr>
        <p:spPr>
          <a:xfrm>
            <a:off x="1284136" y="3516929"/>
            <a:ext cx="829385" cy="123239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DC922D-62A8-B685-74D2-8FC841F7EB10}"/>
                  </a:ext>
                </a:extLst>
              </p:cNvPr>
              <p:cNvSpPr/>
              <p:nvPr/>
            </p:nvSpPr>
            <p:spPr>
              <a:xfrm>
                <a:off x="2037621" y="5458502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DC922D-62A8-B685-74D2-8FC841F7E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21" y="5458502"/>
                <a:ext cx="589905" cy="523220"/>
              </a:xfrm>
              <a:prstGeom prst="rect">
                <a:avLst/>
              </a:prstGeom>
              <a:blipFill>
                <a:blip r:embed="rId1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30A2AD-03B7-F857-1FEE-5BC00B21C9A1}"/>
              </a:ext>
            </a:extLst>
          </p:cNvPr>
          <p:cNvCxnSpPr>
            <a:cxnSpLocks/>
          </p:cNvCxnSpPr>
          <p:nvPr/>
        </p:nvCxnSpPr>
        <p:spPr>
          <a:xfrm>
            <a:off x="1284136" y="3516929"/>
            <a:ext cx="754277" cy="231256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23BF9-D8FC-E388-A6AB-DAEE338EC0A7}"/>
                  </a:ext>
                </a:extLst>
              </p:cNvPr>
              <p:cNvSpPr/>
              <p:nvPr/>
            </p:nvSpPr>
            <p:spPr>
              <a:xfrm>
                <a:off x="862048" y="3205314"/>
                <a:ext cx="4389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E23BF9-D8FC-E388-A6AB-DAEE338EC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48" y="3205314"/>
                <a:ext cx="43890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E8456F-DDD9-3194-CB13-FBDB932C7335}"/>
                  </a:ext>
                </a:extLst>
              </p:cNvPr>
              <p:cNvSpPr txBox="1"/>
              <p:nvPr/>
            </p:nvSpPr>
            <p:spPr>
              <a:xfrm>
                <a:off x="3427228" y="940937"/>
                <a:ext cx="8354867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A </a:t>
                </a:r>
                <a:r>
                  <a:rPr lang="en-US" sz="2800" dirty="0"/>
                  <a:t>mechanism</a:t>
                </a:r>
                <a:r>
                  <a:rPr lang="en-US" sz="2800" b="0" dirty="0"/>
                  <a:t> to share a secret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into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shares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Any subset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800" dirty="0"/>
                  <a:t> shares reveal the secret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Any subset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or less shares reveal nothing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 example of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(5,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threshold secret sharing scheme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9E8456F-DDD9-3194-CB13-FBDB932C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28" y="940937"/>
                <a:ext cx="8354867" cy="1815882"/>
              </a:xfrm>
              <a:prstGeom prst="rect">
                <a:avLst/>
              </a:prstGeom>
              <a:blipFill>
                <a:blip r:embed="rId15"/>
                <a:stretch>
                  <a:fillRect l="-1214" t="-2778" r="-1062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65DB210A-0B47-9D8D-4B5D-6E3551D7A07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3060" b="9897"/>
          <a:stretch/>
        </p:blipFill>
        <p:spPr>
          <a:xfrm>
            <a:off x="4088222" y="2783706"/>
            <a:ext cx="7368261" cy="2779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5E032F-79B7-06EB-4648-AC355B205CE1}"/>
                  </a:ext>
                </a:extLst>
              </p:cNvPr>
              <p:cNvSpPr/>
              <p:nvPr/>
            </p:nvSpPr>
            <p:spPr>
              <a:xfrm>
                <a:off x="4264946" y="3184292"/>
                <a:ext cx="10693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5E032F-79B7-06EB-4648-AC355B205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46" y="3184292"/>
                <a:ext cx="1069395" cy="523220"/>
              </a:xfrm>
              <a:prstGeom prst="rect">
                <a:avLst/>
              </a:prstGeom>
              <a:blipFill>
                <a:blip r:embed="rId25"/>
                <a:stretch>
                  <a:fillRect l="-3529" r="-235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78AF3C-509D-D6E5-893B-4FA0D25C698B}"/>
                  </a:ext>
                </a:extLst>
              </p:cNvPr>
              <p:cNvSpPr/>
              <p:nvPr/>
            </p:nvSpPr>
            <p:spPr>
              <a:xfrm>
                <a:off x="5431423" y="2953533"/>
                <a:ext cx="12121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78AF3C-509D-D6E5-893B-4FA0D25C6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423" y="2953533"/>
                <a:ext cx="1212127" cy="523220"/>
              </a:xfrm>
              <a:prstGeom prst="rect">
                <a:avLst/>
              </a:prstGeom>
              <a:blipFill>
                <a:blip r:embed="rId26"/>
                <a:stretch>
                  <a:fillRect l="-2062" r="-20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82745D-FD6E-F808-EA18-0E7A38AF4086}"/>
                  </a:ext>
                </a:extLst>
              </p:cNvPr>
              <p:cNvSpPr/>
              <p:nvPr/>
            </p:nvSpPr>
            <p:spPr>
              <a:xfrm>
                <a:off x="6689728" y="3342350"/>
                <a:ext cx="12203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82745D-FD6E-F808-EA18-0E7A38AF4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28" y="3342350"/>
                <a:ext cx="1220399" cy="523220"/>
              </a:xfrm>
              <a:prstGeom prst="rect">
                <a:avLst/>
              </a:prstGeom>
              <a:blipFill>
                <a:blip r:embed="rId27"/>
                <a:stretch>
                  <a:fillRect l="-2041" r="-102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EA2ABF-7931-FE54-5B67-6BF1C3B057CC}"/>
                  </a:ext>
                </a:extLst>
              </p:cNvPr>
              <p:cNvSpPr/>
              <p:nvPr/>
            </p:nvSpPr>
            <p:spPr>
              <a:xfrm>
                <a:off x="7781087" y="3865570"/>
                <a:ext cx="12203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(3,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EA2ABF-7931-FE54-5B67-6BF1C3B05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087" y="3865570"/>
                <a:ext cx="1220399" cy="523220"/>
              </a:xfrm>
              <a:prstGeom prst="rect">
                <a:avLst/>
              </a:prstGeom>
              <a:blipFill>
                <a:blip r:embed="rId28"/>
                <a:stretch>
                  <a:fillRect l="-2062" r="-309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A23ECC-7FD2-C38A-0CFD-C4B9CF9117E7}"/>
                  </a:ext>
                </a:extLst>
              </p:cNvPr>
              <p:cNvSpPr/>
              <p:nvPr/>
            </p:nvSpPr>
            <p:spPr>
              <a:xfrm>
                <a:off x="8955259" y="3880496"/>
                <a:ext cx="1213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(4,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A23ECC-7FD2-C38A-0CFD-C4B9CF911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259" y="3880496"/>
                <a:ext cx="1213409" cy="523220"/>
              </a:xfrm>
              <a:prstGeom prst="rect">
                <a:avLst/>
              </a:prstGeom>
              <a:blipFill>
                <a:blip r:embed="rId29"/>
                <a:stretch>
                  <a:fillRect l="-3125" r="-312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CF5FC95D-AC28-EA35-3305-4F4EF2239FE0}"/>
              </a:ext>
            </a:extLst>
          </p:cNvPr>
          <p:cNvSpPr/>
          <p:nvPr/>
        </p:nvSpPr>
        <p:spPr>
          <a:xfrm>
            <a:off x="4678779" y="377947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3046F5-5905-825E-A895-7E4E58D26CE5}"/>
              </a:ext>
            </a:extLst>
          </p:cNvPr>
          <p:cNvSpPr/>
          <p:nvPr/>
        </p:nvSpPr>
        <p:spPr>
          <a:xfrm>
            <a:off x="5909125" y="341388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705A86-457A-B630-0F94-8A30408CD813}"/>
              </a:ext>
            </a:extLst>
          </p:cNvPr>
          <p:cNvSpPr/>
          <p:nvPr/>
        </p:nvSpPr>
        <p:spPr>
          <a:xfrm>
            <a:off x="7070706" y="384108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52E001-B24B-FE5A-C214-5A66A4369861}"/>
              </a:ext>
            </a:extLst>
          </p:cNvPr>
          <p:cNvSpPr/>
          <p:nvPr/>
        </p:nvSpPr>
        <p:spPr>
          <a:xfrm>
            <a:off x="8295227" y="442156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338515-B2C5-DCFA-0AC2-CFAF3EB9DCD2}"/>
              </a:ext>
            </a:extLst>
          </p:cNvPr>
          <p:cNvSpPr/>
          <p:nvPr/>
        </p:nvSpPr>
        <p:spPr>
          <a:xfrm>
            <a:off x="9478025" y="450040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75B7FD-6024-D81B-461F-88C0FE0F07C5}"/>
                  </a:ext>
                </a:extLst>
              </p:cNvPr>
              <p:cNvSpPr/>
              <p:nvPr/>
            </p:nvSpPr>
            <p:spPr>
              <a:xfrm>
                <a:off x="10021347" y="2838116"/>
                <a:ext cx="12203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(5,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75B7FD-6024-D81B-461F-88C0FE0F0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347" y="2838116"/>
                <a:ext cx="1220399" cy="523220"/>
              </a:xfrm>
              <a:prstGeom prst="rect">
                <a:avLst/>
              </a:prstGeom>
              <a:blipFill>
                <a:blip r:embed="rId30"/>
                <a:stretch>
                  <a:fillRect l="-3093" r="-20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165EFEE-676A-1963-AB56-C8D10EAC0028}"/>
              </a:ext>
            </a:extLst>
          </p:cNvPr>
          <p:cNvSpPr/>
          <p:nvPr/>
        </p:nvSpPr>
        <p:spPr>
          <a:xfrm>
            <a:off x="10682309" y="343903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User Crown Female with solid fill">
            <a:extLst>
              <a:ext uri="{FF2B5EF4-FFF2-40B4-BE49-F238E27FC236}">
                <a16:creationId xmlns:a16="http://schemas.microsoft.com/office/drawing/2014/main" id="{CA1945FA-9106-6DF3-D405-03D76C5AE46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145" y="3125025"/>
            <a:ext cx="766104" cy="766104"/>
          </a:xfrm>
          <a:prstGeom prst="rect">
            <a:avLst/>
          </a:prstGeom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26C0199B-584C-91FD-FF9D-5A792228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Chart, line chart&#10;&#10;Description automatically generated">
            <a:extLst>
              <a:ext uri="{FF2B5EF4-FFF2-40B4-BE49-F238E27FC236}">
                <a16:creationId xmlns:a16="http://schemas.microsoft.com/office/drawing/2014/main" id="{5E17E712-0152-E2F6-9630-C418AFE26A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060" b="9897"/>
          <a:stretch/>
        </p:blipFill>
        <p:spPr>
          <a:xfrm>
            <a:off x="4088222" y="2783706"/>
            <a:ext cx="7368261" cy="2779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0E07E52-3A16-D04E-B6E0-91ED19EDE331}"/>
                  </a:ext>
                </a:extLst>
              </p:cNvPr>
              <p:cNvSpPr/>
              <p:nvPr/>
            </p:nvSpPr>
            <p:spPr>
              <a:xfrm>
                <a:off x="4264946" y="3184292"/>
                <a:ext cx="10693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0E07E52-3A16-D04E-B6E0-91ED19EDE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46" y="3184292"/>
                <a:ext cx="1069395" cy="523220"/>
              </a:xfrm>
              <a:prstGeom prst="rect">
                <a:avLst/>
              </a:prstGeom>
              <a:blipFill>
                <a:blip r:embed="rId9"/>
                <a:stretch>
                  <a:fillRect l="-3529" r="-235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19A9097-2F94-E861-F76D-DB66106F3F96}"/>
                  </a:ext>
                </a:extLst>
              </p:cNvPr>
              <p:cNvSpPr/>
              <p:nvPr/>
            </p:nvSpPr>
            <p:spPr>
              <a:xfrm>
                <a:off x="5431423" y="2953533"/>
                <a:ext cx="12121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19A9097-2F94-E861-F76D-DB66106F3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423" y="2953533"/>
                <a:ext cx="1212127" cy="523220"/>
              </a:xfrm>
              <a:prstGeom prst="rect">
                <a:avLst/>
              </a:prstGeom>
              <a:blipFill>
                <a:blip r:embed="rId10"/>
                <a:stretch>
                  <a:fillRect l="-2062" r="-20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A86781B-707D-44E8-BF23-3A96A4F4ADBB}"/>
                  </a:ext>
                </a:extLst>
              </p:cNvPr>
              <p:cNvSpPr/>
              <p:nvPr/>
            </p:nvSpPr>
            <p:spPr>
              <a:xfrm>
                <a:off x="6689728" y="3342350"/>
                <a:ext cx="12203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A86781B-707D-44E8-BF23-3A96A4F4A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28" y="3342350"/>
                <a:ext cx="1220399" cy="523220"/>
              </a:xfrm>
              <a:prstGeom prst="rect">
                <a:avLst/>
              </a:prstGeom>
              <a:blipFill>
                <a:blip r:embed="rId11"/>
                <a:stretch>
                  <a:fillRect l="-2041" r="-102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E5D5F3C-D1AA-F891-08C6-D6681B9CE663}"/>
                  </a:ext>
                </a:extLst>
              </p:cNvPr>
              <p:cNvSpPr/>
              <p:nvPr/>
            </p:nvSpPr>
            <p:spPr>
              <a:xfrm>
                <a:off x="7781087" y="3865570"/>
                <a:ext cx="12203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(3,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E5D5F3C-D1AA-F891-08C6-D6681B9CE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087" y="3865570"/>
                <a:ext cx="1220399" cy="523220"/>
              </a:xfrm>
              <a:prstGeom prst="rect">
                <a:avLst/>
              </a:prstGeom>
              <a:blipFill>
                <a:blip r:embed="rId12"/>
                <a:stretch>
                  <a:fillRect l="-2062" r="-309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298A1F7-44C7-D337-B852-651A464F26E1}"/>
                  </a:ext>
                </a:extLst>
              </p:cNvPr>
              <p:cNvSpPr/>
              <p:nvPr/>
            </p:nvSpPr>
            <p:spPr>
              <a:xfrm>
                <a:off x="8955259" y="3880496"/>
                <a:ext cx="1213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(4,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298A1F7-44C7-D337-B852-651A464F2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259" y="3880496"/>
                <a:ext cx="1213409" cy="523220"/>
              </a:xfrm>
              <a:prstGeom prst="rect">
                <a:avLst/>
              </a:prstGeom>
              <a:blipFill>
                <a:blip r:embed="rId13"/>
                <a:stretch>
                  <a:fillRect l="-3125" r="-312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77A0C5E0-596B-41E5-C7E7-B855BA03DF1B}"/>
              </a:ext>
            </a:extLst>
          </p:cNvPr>
          <p:cNvSpPr/>
          <p:nvPr/>
        </p:nvSpPr>
        <p:spPr>
          <a:xfrm>
            <a:off x="4678779" y="3779479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8255BDF-0F06-32E9-9A18-068E427298D2}"/>
              </a:ext>
            </a:extLst>
          </p:cNvPr>
          <p:cNvSpPr/>
          <p:nvPr/>
        </p:nvSpPr>
        <p:spPr>
          <a:xfrm>
            <a:off x="5909125" y="341388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36D5B22-2ECD-2877-9FDB-4CAD22A8557C}"/>
              </a:ext>
            </a:extLst>
          </p:cNvPr>
          <p:cNvSpPr/>
          <p:nvPr/>
        </p:nvSpPr>
        <p:spPr>
          <a:xfrm>
            <a:off x="7070706" y="3841086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186D5B-C471-E581-0F11-7CCB9AC9F0E7}"/>
              </a:ext>
            </a:extLst>
          </p:cNvPr>
          <p:cNvSpPr/>
          <p:nvPr/>
        </p:nvSpPr>
        <p:spPr>
          <a:xfrm>
            <a:off x="8295227" y="4421568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CB8360E-27E1-1DB2-8D65-7551C5F61DBA}"/>
              </a:ext>
            </a:extLst>
          </p:cNvPr>
          <p:cNvSpPr/>
          <p:nvPr/>
        </p:nvSpPr>
        <p:spPr>
          <a:xfrm>
            <a:off x="9478025" y="4500401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25D751B-483B-111E-1D10-447B07476D7A}"/>
                  </a:ext>
                </a:extLst>
              </p:cNvPr>
              <p:cNvSpPr/>
              <p:nvPr/>
            </p:nvSpPr>
            <p:spPr>
              <a:xfrm>
                <a:off x="10021347" y="2838116"/>
                <a:ext cx="12203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(5,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25D751B-483B-111E-1D10-447B07476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347" y="2838116"/>
                <a:ext cx="1220399" cy="523220"/>
              </a:xfrm>
              <a:prstGeom prst="rect">
                <a:avLst/>
              </a:prstGeom>
              <a:blipFill>
                <a:blip r:embed="rId14"/>
                <a:stretch>
                  <a:fillRect l="-3093" r="-20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>
            <a:extLst>
              <a:ext uri="{FF2B5EF4-FFF2-40B4-BE49-F238E27FC236}">
                <a16:creationId xmlns:a16="http://schemas.microsoft.com/office/drawing/2014/main" id="{3386EAF5-3AFC-7D48-FDD0-9F93D5D80F0C}"/>
              </a:ext>
            </a:extLst>
          </p:cNvPr>
          <p:cNvSpPr/>
          <p:nvPr/>
        </p:nvSpPr>
        <p:spPr>
          <a:xfrm>
            <a:off x="10682309" y="3439035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4C9CEE0-8853-6438-D264-7AE4A450331F}"/>
                  </a:ext>
                </a:extLst>
              </p:cNvPr>
              <p:cNvSpPr/>
              <p:nvPr/>
            </p:nvSpPr>
            <p:spPr>
              <a:xfrm>
                <a:off x="2099500" y="1279698"/>
                <a:ext cx="5816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4C9CEE0-8853-6438-D264-7AE4A4503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00" y="1279698"/>
                <a:ext cx="581634" cy="523220"/>
              </a:xfrm>
              <a:prstGeom prst="rect">
                <a:avLst/>
              </a:prstGeom>
              <a:blipFill>
                <a:blip r:embed="rId1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CEB28F9-B823-E605-F04F-C5364ABC744F}"/>
                  </a:ext>
                </a:extLst>
              </p:cNvPr>
              <p:cNvSpPr/>
              <p:nvPr/>
            </p:nvSpPr>
            <p:spPr>
              <a:xfrm>
                <a:off x="2072829" y="2361822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CEB28F9-B823-E605-F04F-C5364ABC7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29" y="2361822"/>
                <a:ext cx="589905" cy="523220"/>
              </a:xfrm>
              <a:prstGeom prst="rect">
                <a:avLst/>
              </a:prstGeom>
              <a:blipFill>
                <a:blip r:embed="rId1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7693E0F-8CCE-0F9A-0D34-9172C9E10C48}"/>
                  </a:ext>
                </a:extLst>
              </p:cNvPr>
              <p:cNvSpPr/>
              <p:nvPr/>
            </p:nvSpPr>
            <p:spPr>
              <a:xfrm>
                <a:off x="2047567" y="3438964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7693E0F-8CCE-0F9A-0D34-9172C9E10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567" y="3438964"/>
                <a:ext cx="589905" cy="523220"/>
              </a:xfrm>
              <a:prstGeom prst="rect">
                <a:avLst/>
              </a:prstGeom>
              <a:blipFill>
                <a:blip r:embed="rId1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CCAF82-F4E0-D285-D106-E705627A80A9}"/>
                  </a:ext>
                </a:extLst>
              </p:cNvPr>
              <p:cNvSpPr/>
              <p:nvPr/>
            </p:nvSpPr>
            <p:spPr>
              <a:xfrm>
                <a:off x="2036399" y="4470981"/>
                <a:ext cx="582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CCAF82-F4E0-D285-D106-E705627A8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399" y="4470981"/>
                <a:ext cx="582916" cy="523220"/>
              </a:xfrm>
              <a:prstGeom prst="rect">
                <a:avLst/>
              </a:prstGeom>
              <a:blipFill>
                <a:blip r:embed="rId1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43C6AFA-E970-41CA-A922-4A22E3F9D2DD}"/>
              </a:ext>
            </a:extLst>
          </p:cNvPr>
          <p:cNvCxnSpPr>
            <a:cxnSpLocks/>
          </p:cNvCxnSpPr>
          <p:nvPr/>
        </p:nvCxnSpPr>
        <p:spPr>
          <a:xfrm flipV="1">
            <a:off x="1284136" y="1644420"/>
            <a:ext cx="752672" cy="187250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683F6E-528A-9BC0-9F19-E513DDC767A7}"/>
              </a:ext>
            </a:extLst>
          </p:cNvPr>
          <p:cNvCxnSpPr>
            <a:cxnSpLocks/>
          </p:cNvCxnSpPr>
          <p:nvPr/>
        </p:nvCxnSpPr>
        <p:spPr>
          <a:xfrm flipV="1">
            <a:off x="1284136" y="2733122"/>
            <a:ext cx="752672" cy="7838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97583A-E317-E0BE-656E-0CB9C12D6B3F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84136" y="3516929"/>
            <a:ext cx="763431" cy="18364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ED3999-F02D-E93D-8572-4842282710C4}"/>
              </a:ext>
            </a:extLst>
          </p:cNvPr>
          <p:cNvCxnSpPr>
            <a:cxnSpLocks/>
          </p:cNvCxnSpPr>
          <p:nvPr/>
        </p:nvCxnSpPr>
        <p:spPr>
          <a:xfrm>
            <a:off x="1284136" y="3516929"/>
            <a:ext cx="829385" cy="123239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E3FAD4-CA96-AC61-8BED-A68B6FD034C8}"/>
                  </a:ext>
                </a:extLst>
              </p:cNvPr>
              <p:cNvSpPr/>
              <p:nvPr/>
            </p:nvSpPr>
            <p:spPr>
              <a:xfrm>
                <a:off x="2037621" y="5458502"/>
                <a:ext cx="5899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E3FAD4-CA96-AC61-8BED-A68B6FD03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21" y="5458502"/>
                <a:ext cx="589905" cy="523220"/>
              </a:xfrm>
              <a:prstGeom prst="rect">
                <a:avLst/>
              </a:prstGeom>
              <a:blipFill>
                <a:blip r:embed="rId1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2C3EA0E-6A44-B560-0545-E1E5277541A8}"/>
              </a:ext>
            </a:extLst>
          </p:cNvPr>
          <p:cNvCxnSpPr>
            <a:cxnSpLocks/>
          </p:cNvCxnSpPr>
          <p:nvPr/>
        </p:nvCxnSpPr>
        <p:spPr>
          <a:xfrm>
            <a:off x="1284136" y="3516929"/>
            <a:ext cx="754277" cy="231256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7157EE-9018-CCDB-B724-BEA8E5D48B82}"/>
                  </a:ext>
                </a:extLst>
              </p:cNvPr>
              <p:cNvSpPr txBox="1"/>
              <p:nvPr/>
            </p:nvSpPr>
            <p:spPr>
              <a:xfrm>
                <a:off x="3427228" y="940937"/>
                <a:ext cx="8354867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A </a:t>
                </a:r>
                <a:r>
                  <a:rPr lang="en-US" sz="2800" dirty="0"/>
                  <a:t>protocol</a:t>
                </a:r>
                <a:r>
                  <a:rPr lang="en-US" sz="2800" b="0" dirty="0"/>
                  <a:t> to share a secret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into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parties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Any subset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parties</a:t>
                </a:r>
                <a:r>
                  <a:rPr lang="en-US" sz="2800" dirty="0"/>
                  <a:t> can 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recover</a:t>
                </a:r>
                <a:r>
                  <a:rPr lang="en-US" sz="2800" dirty="0"/>
                  <a:t> the secret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Any subset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or less 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parties learn</a:t>
                </a:r>
                <a:r>
                  <a:rPr lang="en-US" sz="2800" dirty="0"/>
                  <a:t> nothing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 example of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(5,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threshold secret sharing scheme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7157EE-9018-CCDB-B724-BEA8E5D4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28" y="940937"/>
                <a:ext cx="8354867" cy="1815882"/>
              </a:xfrm>
              <a:prstGeom prst="rect">
                <a:avLst/>
              </a:prstGeom>
              <a:blipFill>
                <a:blip r:embed="rId20"/>
                <a:stretch>
                  <a:fillRect l="-1214" t="-2778" r="-1062"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9D1558B-5D46-44CE-70AF-9693D5BD4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146" y="128016"/>
                <a:ext cx="11783958" cy="7860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4000" dirty="0"/>
                  <a:t> </a:t>
                </a:r>
                <a:r>
                  <a:rPr lang="en-US" sz="3600" b="1" dirty="0">
                    <a:solidFill>
                      <a:schemeClr val="accent1">
                        <a:lumMod val="75000"/>
                      </a:schemeClr>
                    </a:solidFill>
                  </a:rPr>
                  <a:t>Verifiable</a:t>
                </a:r>
                <a:r>
                  <a:rPr lang="en-US" sz="3600" b="1" dirty="0"/>
                  <a:t> Secret Sharing</a:t>
                </a:r>
                <a:endParaRPr lang="en-US" sz="3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78" name="Title 1">
                <a:extLst>
                  <a:ext uri="{FF2B5EF4-FFF2-40B4-BE49-F238E27FC236}">
                    <a16:creationId xmlns:a16="http://schemas.microsoft.com/office/drawing/2014/main" id="{79D1558B-5D46-44CE-70AF-9693D5BD4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46" y="128016"/>
                <a:ext cx="11783958" cy="786034"/>
              </a:xfrm>
              <a:prstGeom prst="rect">
                <a:avLst/>
              </a:prstGeom>
              <a:blipFill>
                <a:blip r:embed="rId21"/>
                <a:stretch>
                  <a:fillRect t="-4839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481182-54A0-3C11-C074-D811EFCA7B63}"/>
                  </a:ext>
                </a:extLst>
              </p:cNvPr>
              <p:cNvSpPr/>
              <p:nvPr/>
            </p:nvSpPr>
            <p:spPr>
              <a:xfrm>
                <a:off x="862048" y="3205314"/>
                <a:ext cx="4389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481182-54A0-3C11-C074-D811EFCA7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48" y="3205314"/>
                <a:ext cx="43890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Female Profile outline">
            <a:extLst>
              <a:ext uri="{FF2B5EF4-FFF2-40B4-BE49-F238E27FC236}">
                <a16:creationId xmlns:a16="http://schemas.microsoft.com/office/drawing/2014/main" id="{120F6245-8F48-AED7-43DE-51648C4D14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54572" y="2257688"/>
            <a:ext cx="792008" cy="792008"/>
          </a:xfrm>
          <a:prstGeom prst="rect">
            <a:avLst/>
          </a:prstGeom>
        </p:spPr>
      </p:pic>
      <p:pic>
        <p:nvPicPr>
          <p:cNvPr id="5" name="Graphic 4" descr="Male profile outline">
            <a:extLst>
              <a:ext uri="{FF2B5EF4-FFF2-40B4-BE49-F238E27FC236}">
                <a16:creationId xmlns:a16="http://schemas.microsoft.com/office/drawing/2014/main" id="{D450DA0D-D56F-CCA6-272D-5086C57781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539447" y="1155395"/>
            <a:ext cx="792008" cy="792008"/>
          </a:xfrm>
          <a:prstGeom prst="rect">
            <a:avLst/>
          </a:prstGeom>
        </p:spPr>
      </p:pic>
      <p:pic>
        <p:nvPicPr>
          <p:cNvPr id="6" name="Graphic 5" descr="User Crown Male outline">
            <a:extLst>
              <a:ext uri="{FF2B5EF4-FFF2-40B4-BE49-F238E27FC236}">
                <a16:creationId xmlns:a16="http://schemas.microsoft.com/office/drawing/2014/main" id="{3804C4CE-9E5D-C1A9-E79C-3FF7E43201E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560546" y="3297369"/>
            <a:ext cx="786034" cy="786034"/>
          </a:xfrm>
          <a:prstGeom prst="rect">
            <a:avLst/>
          </a:prstGeom>
        </p:spPr>
      </p:pic>
      <p:pic>
        <p:nvPicPr>
          <p:cNvPr id="7" name="Graphic 6" descr="User Crown Female outline">
            <a:extLst>
              <a:ext uri="{FF2B5EF4-FFF2-40B4-BE49-F238E27FC236}">
                <a16:creationId xmlns:a16="http://schemas.microsoft.com/office/drawing/2014/main" id="{5908016D-3E38-DB89-999F-8F2381FF289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70123" y="4424516"/>
            <a:ext cx="786034" cy="786034"/>
          </a:xfrm>
          <a:prstGeom prst="rect">
            <a:avLst/>
          </a:prstGeom>
        </p:spPr>
      </p:pic>
      <p:pic>
        <p:nvPicPr>
          <p:cNvPr id="11" name="Graphic 10" descr="Female Profile outline">
            <a:extLst>
              <a:ext uri="{FF2B5EF4-FFF2-40B4-BE49-F238E27FC236}">
                <a16:creationId xmlns:a16="http://schemas.microsoft.com/office/drawing/2014/main" id="{6F4BA942-C918-4F24-8321-51241D5034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554572" y="5352936"/>
            <a:ext cx="792008" cy="792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ED143B-2FB4-5502-A285-225C9C96DEF2}"/>
              </a:ext>
            </a:extLst>
          </p:cNvPr>
          <p:cNvSpPr txBox="1"/>
          <p:nvPr/>
        </p:nvSpPr>
        <p:spPr>
          <a:xfrm>
            <a:off x="3862739" y="5612013"/>
            <a:ext cx="75996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Parties can validate that they received valid shares.</a:t>
            </a:r>
          </a:p>
        </p:txBody>
      </p:sp>
      <p:pic>
        <p:nvPicPr>
          <p:cNvPr id="3" name="Graphic 2" descr="User Crown Female with solid fill">
            <a:extLst>
              <a:ext uri="{FF2B5EF4-FFF2-40B4-BE49-F238E27FC236}">
                <a16:creationId xmlns:a16="http://schemas.microsoft.com/office/drawing/2014/main" id="{1C964620-9834-33EF-3AB4-740262FF375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0145" y="3125025"/>
            <a:ext cx="766104" cy="766104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6EA7B46-8A0D-C034-D04C-E94D3C3B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9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A363F2-0DD3-DB7A-6374-C9C9A870ACCF}"/>
                  </a:ext>
                </a:extLst>
              </p:cNvPr>
              <p:cNvSpPr/>
              <p:nvPr/>
            </p:nvSpPr>
            <p:spPr>
              <a:xfrm>
                <a:off x="842056" y="838453"/>
                <a:ext cx="9020098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party protocol tolerating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 failures to agree on a </a:t>
                </a:r>
                <a:r>
                  <a:rPr lang="en-US" sz="2600" dirty="0">
                    <a:solidFill>
                      <a:srgbClr val="0070C0"/>
                    </a:solidFill>
                  </a:rPr>
                  <a:t>single bit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A363F2-0DD3-DB7A-6374-C9C9A870A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56" y="838453"/>
                <a:ext cx="9020098" cy="492443"/>
              </a:xfrm>
              <a:prstGeom prst="rect">
                <a:avLst/>
              </a:prstGeom>
              <a:blipFill>
                <a:blip r:embed="rId2"/>
                <a:stretch>
                  <a:fillRect t="-1282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13422A3A-1184-63C0-FE61-532BB1FA15D3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Binary Agreement/Consensus [</a:t>
            </a:r>
            <a:r>
              <a:rPr lang="en-US" sz="3800" dirty="0" err="1">
                <a:latin typeface="+mn-lt"/>
              </a:rPr>
              <a:t>Lamport</a:t>
            </a:r>
            <a:r>
              <a:rPr lang="en-US" sz="3800" dirty="0">
                <a:latin typeface="+mn-lt"/>
              </a:rPr>
              <a:t> 1982]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C105DC9C-8582-B312-11FD-F935BC905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6199" y="1671424"/>
            <a:ext cx="608680" cy="608680"/>
          </a:xfrm>
          <a:prstGeom prst="rect">
            <a:avLst/>
          </a:prstGeom>
        </p:spPr>
      </p:pic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6663A7FA-030B-3234-4B22-FD12D7AA7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5859" y="2406651"/>
            <a:ext cx="608680" cy="608680"/>
          </a:xfrm>
          <a:prstGeom prst="rect">
            <a:avLst/>
          </a:prstGeom>
        </p:spPr>
      </p:pic>
      <p:pic>
        <p:nvPicPr>
          <p:cNvPr id="6" name="Graphic 5" descr="Monitor with solid fill">
            <a:extLst>
              <a:ext uri="{FF2B5EF4-FFF2-40B4-BE49-F238E27FC236}">
                <a16:creationId xmlns:a16="http://schemas.microsoft.com/office/drawing/2014/main" id="{AB4CE9E9-7582-A27B-A8AF-C1F432D7D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5858" y="3212174"/>
            <a:ext cx="608680" cy="608680"/>
          </a:xfrm>
          <a:prstGeom prst="rect">
            <a:avLst/>
          </a:prstGeom>
        </p:spPr>
      </p:pic>
      <p:pic>
        <p:nvPicPr>
          <p:cNvPr id="7" name="Graphic 6" descr="Monitor with solid fill">
            <a:extLst>
              <a:ext uri="{FF2B5EF4-FFF2-40B4-BE49-F238E27FC236}">
                <a16:creationId xmlns:a16="http://schemas.microsoft.com/office/drawing/2014/main" id="{8AE38699-1A6E-52DB-B894-FFD61E802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6198" y="4017697"/>
            <a:ext cx="608680" cy="608680"/>
          </a:xfrm>
          <a:prstGeom prst="rect">
            <a:avLst/>
          </a:prstGeom>
        </p:spPr>
      </p:pic>
      <p:pic>
        <p:nvPicPr>
          <p:cNvPr id="8" name="Graphic 7" descr="Monitor with solid fill">
            <a:extLst>
              <a:ext uri="{FF2B5EF4-FFF2-40B4-BE49-F238E27FC236}">
                <a16:creationId xmlns:a16="http://schemas.microsoft.com/office/drawing/2014/main" id="{06F38C6B-9CB6-EB39-11F5-AA4644C18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408" y="1663681"/>
            <a:ext cx="608680" cy="608680"/>
          </a:xfrm>
          <a:prstGeom prst="rect">
            <a:avLst/>
          </a:prstGeom>
        </p:spPr>
      </p:pic>
      <p:pic>
        <p:nvPicPr>
          <p:cNvPr id="9" name="Graphic 8" descr="Monitor with solid fill">
            <a:extLst>
              <a:ext uri="{FF2B5EF4-FFF2-40B4-BE49-F238E27FC236}">
                <a16:creationId xmlns:a16="http://schemas.microsoft.com/office/drawing/2014/main" id="{14B56936-E738-4965-B534-DB9918F7E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068" y="2398908"/>
            <a:ext cx="608680" cy="608680"/>
          </a:xfrm>
          <a:prstGeom prst="rect">
            <a:avLst/>
          </a:prstGeom>
        </p:spPr>
      </p:pic>
      <p:pic>
        <p:nvPicPr>
          <p:cNvPr id="11" name="Graphic 10" descr="Monitor with solid fill">
            <a:extLst>
              <a:ext uri="{FF2B5EF4-FFF2-40B4-BE49-F238E27FC236}">
                <a16:creationId xmlns:a16="http://schemas.microsoft.com/office/drawing/2014/main" id="{B2119D3F-DAEB-EBB8-B9D2-59D833639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2067" y="3204431"/>
            <a:ext cx="608680" cy="608680"/>
          </a:xfrm>
          <a:prstGeom prst="rect">
            <a:avLst/>
          </a:prstGeom>
        </p:spPr>
      </p:pic>
      <p:pic>
        <p:nvPicPr>
          <p:cNvPr id="12" name="Graphic 11" descr="Monitor with solid fill">
            <a:extLst>
              <a:ext uri="{FF2B5EF4-FFF2-40B4-BE49-F238E27FC236}">
                <a16:creationId xmlns:a16="http://schemas.microsoft.com/office/drawing/2014/main" id="{B727A555-129A-7D47-3537-42C028B2E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407" y="4009954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F938-56DF-69B5-1EFF-ADB3DD0CA2FB}"/>
                  </a:ext>
                </a:extLst>
              </p:cNvPr>
              <p:cNvSpPr txBox="1"/>
              <p:nvPr/>
            </p:nvSpPr>
            <p:spPr>
              <a:xfrm>
                <a:off x="429170" y="1663681"/>
                <a:ext cx="546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FF938-56DF-69B5-1EFF-ADB3DD0CA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0" y="1663681"/>
                <a:ext cx="54604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8D3FC2-98AD-BEF0-0BC6-552332AC35A7}"/>
                  </a:ext>
                </a:extLst>
              </p:cNvPr>
              <p:cNvSpPr txBox="1"/>
              <p:nvPr/>
            </p:nvSpPr>
            <p:spPr>
              <a:xfrm>
                <a:off x="422053" y="2374108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8D3FC2-98AD-BEF0-0BC6-552332AC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3" y="2374108"/>
                <a:ext cx="553164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20F1AA-A605-DB97-B1C7-305FD581FF76}"/>
                  </a:ext>
                </a:extLst>
              </p:cNvPr>
              <p:cNvSpPr txBox="1"/>
              <p:nvPr/>
            </p:nvSpPr>
            <p:spPr>
              <a:xfrm>
                <a:off x="429170" y="3219035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20F1AA-A605-DB97-B1C7-305FD581F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0" y="3219035"/>
                <a:ext cx="553164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FA8555-85F3-C2AE-39EA-4CCBC0EB6ADC}"/>
                  </a:ext>
                </a:extLst>
              </p:cNvPr>
              <p:cNvSpPr txBox="1"/>
              <p:nvPr/>
            </p:nvSpPr>
            <p:spPr>
              <a:xfrm>
                <a:off x="422053" y="4027360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FA8555-85F3-C2AE-39EA-4CCBC0EB6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3" y="4027360"/>
                <a:ext cx="553164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7F93A2AE-0645-BF3D-6B16-BF871370318B}"/>
              </a:ext>
            </a:extLst>
          </p:cNvPr>
          <p:cNvSpPr/>
          <p:nvPr/>
        </p:nvSpPr>
        <p:spPr>
          <a:xfrm>
            <a:off x="2046632" y="1663681"/>
            <a:ext cx="1294022" cy="3033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EB459A-181E-C367-0DB5-3A37C8430ABC}"/>
              </a:ext>
            </a:extLst>
          </p:cNvPr>
          <p:cNvCxnSpPr>
            <a:cxnSpLocks/>
          </p:cNvCxnSpPr>
          <p:nvPr/>
        </p:nvCxnSpPr>
        <p:spPr>
          <a:xfrm>
            <a:off x="1406457" y="196802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F612CE-9FA5-5B2D-804A-0AAE193AAC4E}"/>
                  </a:ext>
                </a:extLst>
              </p:cNvPr>
              <p:cNvSpPr txBox="1"/>
              <p:nvPr/>
            </p:nvSpPr>
            <p:spPr>
              <a:xfrm>
                <a:off x="1454621" y="1524401"/>
                <a:ext cx="546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F612CE-9FA5-5B2D-804A-0AAE193AA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21" y="1524401"/>
                <a:ext cx="546047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55AF6E-02F5-1DCC-CFE8-5E41B6F42201}"/>
              </a:ext>
            </a:extLst>
          </p:cNvPr>
          <p:cNvCxnSpPr>
            <a:cxnSpLocks/>
          </p:cNvCxnSpPr>
          <p:nvPr/>
        </p:nvCxnSpPr>
        <p:spPr>
          <a:xfrm>
            <a:off x="3341339" y="196802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600CFC-60C2-A5A8-5EC2-E8D4941328BD}"/>
                  </a:ext>
                </a:extLst>
              </p:cNvPr>
              <p:cNvSpPr txBox="1"/>
              <p:nvPr/>
            </p:nvSpPr>
            <p:spPr>
              <a:xfrm>
                <a:off x="3398331" y="1557425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600CFC-60C2-A5A8-5EC2-E8D494132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331" y="1557425"/>
                <a:ext cx="42704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CF71FD-99B2-05E9-B97B-02ACCD949D5B}"/>
              </a:ext>
            </a:extLst>
          </p:cNvPr>
          <p:cNvCxnSpPr>
            <a:cxnSpLocks/>
          </p:cNvCxnSpPr>
          <p:nvPr/>
        </p:nvCxnSpPr>
        <p:spPr>
          <a:xfrm>
            <a:off x="1440612" y="267650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435DE-3D0D-D76F-8579-E08A92F97D65}"/>
                  </a:ext>
                </a:extLst>
              </p:cNvPr>
              <p:cNvSpPr txBox="1"/>
              <p:nvPr/>
            </p:nvSpPr>
            <p:spPr>
              <a:xfrm>
                <a:off x="1470256" y="2222587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E435DE-3D0D-D76F-8579-E08A92F9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56" y="2222587"/>
                <a:ext cx="553164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DC57B9-42A5-CC69-A785-06FDB9537D51}"/>
              </a:ext>
            </a:extLst>
          </p:cNvPr>
          <p:cNvCxnSpPr>
            <a:cxnSpLocks/>
          </p:cNvCxnSpPr>
          <p:nvPr/>
        </p:nvCxnSpPr>
        <p:spPr>
          <a:xfrm>
            <a:off x="3375494" y="267650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3012C1-8BEE-605C-09C5-96063C63EE9E}"/>
                  </a:ext>
                </a:extLst>
              </p:cNvPr>
              <p:cNvSpPr txBox="1"/>
              <p:nvPr/>
            </p:nvSpPr>
            <p:spPr>
              <a:xfrm>
                <a:off x="3405221" y="2222587"/>
                <a:ext cx="5004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3012C1-8BEE-605C-09C5-96063C63E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221" y="2222587"/>
                <a:ext cx="500458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6B889D-96E2-B099-A752-AE6DFABF66CE}"/>
              </a:ext>
            </a:extLst>
          </p:cNvPr>
          <p:cNvCxnSpPr>
            <a:cxnSpLocks/>
          </p:cNvCxnSpPr>
          <p:nvPr/>
        </p:nvCxnSpPr>
        <p:spPr>
          <a:xfrm>
            <a:off x="1428738" y="3495625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3D709C-D104-4C2D-27AD-E1C3C5BD82CE}"/>
                  </a:ext>
                </a:extLst>
              </p:cNvPr>
              <p:cNvSpPr txBox="1"/>
              <p:nvPr/>
            </p:nvSpPr>
            <p:spPr>
              <a:xfrm>
                <a:off x="1458382" y="3041703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3D709C-D104-4C2D-27AD-E1C3C5BD8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82" y="3041703"/>
                <a:ext cx="553164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6EB227-34AE-7297-E714-99D85908AD89}"/>
              </a:ext>
            </a:extLst>
          </p:cNvPr>
          <p:cNvCxnSpPr>
            <a:cxnSpLocks/>
          </p:cNvCxnSpPr>
          <p:nvPr/>
        </p:nvCxnSpPr>
        <p:spPr>
          <a:xfrm>
            <a:off x="3363620" y="3495625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F11213-6453-52F9-F5B8-EC9A3F11E594}"/>
                  </a:ext>
                </a:extLst>
              </p:cNvPr>
              <p:cNvSpPr txBox="1"/>
              <p:nvPr/>
            </p:nvSpPr>
            <p:spPr>
              <a:xfrm>
                <a:off x="3393347" y="3041703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F11213-6453-52F9-F5B8-EC9A3F11E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7" y="3041703"/>
                <a:ext cx="42704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B9CF2B-AEBE-81EF-AFDB-D91AC8DFB10F}"/>
              </a:ext>
            </a:extLst>
          </p:cNvPr>
          <p:cNvCxnSpPr>
            <a:cxnSpLocks/>
          </p:cNvCxnSpPr>
          <p:nvPr/>
        </p:nvCxnSpPr>
        <p:spPr>
          <a:xfrm>
            <a:off x="1428738" y="4322483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848946-3D39-D8A1-7BC0-633C73AC4868}"/>
                  </a:ext>
                </a:extLst>
              </p:cNvPr>
              <p:cNvSpPr txBox="1"/>
              <p:nvPr/>
            </p:nvSpPr>
            <p:spPr>
              <a:xfrm>
                <a:off x="1458382" y="3868561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848946-3D39-D8A1-7BC0-633C73AC4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82" y="3868561"/>
                <a:ext cx="553164" cy="461665"/>
              </a:xfrm>
              <a:prstGeom prst="rect">
                <a:avLst/>
              </a:prstGeom>
              <a:blipFill>
                <a:blip r:embed="rId1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4378413-3379-0BD3-68DE-1E454BD33985}"/>
              </a:ext>
            </a:extLst>
          </p:cNvPr>
          <p:cNvCxnSpPr>
            <a:cxnSpLocks/>
          </p:cNvCxnSpPr>
          <p:nvPr/>
        </p:nvCxnSpPr>
        <p:spPr>
          <a:xfrm>
            <a:off x="3363620" y="4322483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C5D22C2-8B5E-D158-39CF-CF9063AB264F}"/>
                  </a:ext>
                </a:extLst>
              </p:cNvPr>
              <p:cNvSpPr txBox="1"/>
              <p:nvPr/>
            </p:nvSpPr>
            <p:spPr>
              <a:xfrm>
                <a:off x="3393347" y="3868561"/>
                <a:ext cx="5806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C5D22C2-8B5E-D158-39CF-CF9063AB2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7" y="3868561"/>
                <a:ext cx="580608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0F7C93EF-5186-1CFD-25A8-175F361B5268}"/>
              </a:ext>
            </a:extLst>
          </p:cNvPr>
          <p:cNvSpPr txBox="1">
            <a:spLocks/>
          </p:cNvSpPr>
          <p:nvPr/>
        </p:nvSpPr>
        <p:spPr>
          <a:xfrm>
            <a:off x="9322904" y="63741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E2A788-A1F9-2245-9128-CAB9EDD649A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  <p:bldP spid="15" grpId="0"/>
      <p:bldP spid="16" grpId="0"/>
      <p:bldP spid="17" grpId="0" animBg="1"/>
      <p:bldP spid="20" grpId="0"/>
      <p:bldP spid="22" grpId="0"/>
      <p:bldP spid="24" grpId="0"/>
      <p:bldP spid="26" grpId="0"/>
      <p:bldP spid="28" grpId="0"/>
      <p:bldP spid="30" grpId="0"/>
      <p:bldP spid="32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Monitor with solid fill">
            <a:extLst>
              <a:ext uri="{FF2B5EF4-FFF2-40B4-BE49-F238E27FC236}">
                <a16:creationId xmlns:a16="http://schemas.microsoft.com/office/drawing/2014/main" id="{5F5CB13C-A5CA-7B4C-AB96-ED54A922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380" y="3200337"/>
            <a:ext cx="608679" cy="608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150E71-634B-8146-AC2D-2EC04356A6CC}"/>
              </a:ext>
            </a:extLst>
          </p:cNvPr>
          <p:cNvSpPr txBox="1"/>
          <p:nvPr/>
        </p:nvSpPr>
        <p:spPr>
          <a:xfrm>
            <a:off x="725581" y="2715275"/>
            <a:ext cx="18042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Broadcaster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D4D91-68D5-ED4C-AB77-CB9788BF5C2B}"/>
                  </a:ext>
                </a:extLst>
              </p:cNvPr>
              <p:cNvSpPr txBox="1"/>
              <p:nvPr/>
            </p:nvSpPr>
            <p:spPr>
              <a:xfrm>
                <a:off x="1871334" y="3243067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D4D91-68D5-ED4C-AB77-CB9788BF5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34" y="3243067"/>
                <a:ext cx="5518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20B07C-421B-3C48-BC82-3D4500C5216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23216" y="3482662"/>
            <a:ext cx="1435552" cy="66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EC069F41-093E-EA40-A30E-C576FFE39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9813" y="2018525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9C7BA309-B04A-F542-A366-AA53A80F5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9473" y="2753752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0312ED78-BE3F-1542-B57F-05326C6A6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9472" y="3559275"/>
            <a:ext cx="608680" cy="608680"/>
          </a:xfrm>
          <a:prstGeom prst="rect">
            <a:avLst/>
          </a:prstGeom>
        </p:spPr>
      </p:pic>
      <p:pic>
        <p:nvPicPr>
          <p:cNvPr id="28" name="Graphic 27" descr="Monitor with solid fill">
            <a:extLst>
              <a:ext uri="{FF2B5EF4-FFF2-40B4-BE49-F238E27FC236}">
                <a16:creationId xmlns:a16="http://schemas.microsoft.com/office/drawing/2014/main" id="{AD196921-4E74-9F47-937D-A5798E554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9812" y="4364798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5761C0-AB19-F443-9E48-1F5A216CCDA6}"/>
                  </a:ext>
                </a:extLst>
              </p:cNvPr>
              <p:cNvSpPr txBox="1"/>
              <p:nvPr/>
            </p:nvSpPr>
            <p:spPr>
              <a:xfrm>
                <a:off x="4469345" y="1999064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5761C0-AB19-F443-9E48-1F5A216C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345" y="1999064"/>
                <a:ext cx="551882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75057F-866A-8A44-80EB-FC9DA7484348}"/>
                  </a:ext>
                </a:extLst>
              </p:cNvPr>
              <p:cNvSpPr txBox="1"/>
              <p:nvPr/>
            </p:nvSpPr>
            <p:spPr>
              <a:xfrm>
                <a:off x="4488604" y="2728952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75057F-866A-8A44-80EB-FC9DA748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604" y="2728952"/>
                <a:ext cx="551882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7505B9-1523-164A-8988-2091C6A89DA5}"/>
                  </a:ext>
                </a:extLst>
              </p:cNvPr>
              <p:cNvSpPr txBox="1"/>
              <p:nvPr/>
            </p:nvSpPr>
            <p:spPr>
              <a:xfrm>
                <a:off x="4513397" y="3567380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7505B9-1523-164A-8988-2091C6A89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397" y="3567380"/>
                <a:ext cx="55188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4D124E-670A-6749-8539-F2DFF144B011}"/>
                  </a:ext>
                </a:extLst>
              </p:cNvPr>
              <p:cNvSpPr txBox="1"/>
              <p:nvPr/>
            </p:nvSpPr>
            <p:spPr>
              <a:xfrm>
                <a:off x="4548152" y="4407528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4D124E-670A-6749-8539-F2DFF144B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152" y="4407528"/>
                <a:ext cx="551882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F31A3A-7EE8-0E4D-818C-F9748A4DB5ED}"/>
                  </a:ext>
                </a:extLst>
              </p:cNvPr>
              <p:cNvSpPr txBox="1"/>
              <p:nvPr/>
            </p:nvSpPr>
            <p:spPr>
              <a:xfrm>
                <a:off x="2437882" y="3060477"/>
                <a:ext cx="142551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RBC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F31A3A-7EE8-0E4D-818C-F9748A4DB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82" y="3060477"/>
                <a:ext cx="1425518" cy="492443"/>
              </a:xfrm>
              <a:prstGeom prst="rect">
                <a:avLst/>
              </a:prstGeom>
              <a:blipFill>
                <a:blip r:embed="rId11"/>
                <a:stretch>
                  <a:fillRect r="-8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4CDB748-B565-9D33-0324-2CB7A129AC7B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Reliable Broadcast (RBC) [Bracha 84]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DB1076-26CB-3D66-94E9-5ECFDDA9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8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9" grpId="0"/>
      <p:bldP spid="30" grpId="0"/>
      <p:bldP spid="31" grpId="0"/>
      <p:bldP spid="32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Monitor with solid fill">
            <a:extLst>
              <a:ext uri="{FF2B5EF4-FFF2-40B4-BE49-F238E27FC236}">
                <a16:creationId xmlns:a16="http://schemas.microsoft.com/office/drawing/2014/main" id="{5F5CB13C-A5CA-7B4C-AB96-ED54A922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380" y="3200337"/>
            <a:ext cx="608679" cy="608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D4D91-68D5-ED4C-AB77-CB9788BF5C2B}"/>
                  </a:ext>
                </a:extLst>
              </p:cNvPr>
              <p:cNvSpPr txBox="1"/>
              <p:nvPr/>
            </p:nvSpPr>
            <p:spPr>
              <a:xfrm>
                <a:off x="1871334" y="3243067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D4D91-68D5-ED4C-AB77-CB9788BF5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34" y="3243067"/>
                <a:ext cx="5518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20B07C-421B-3C48-BC82-3D4500C5216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23216" y="3482662"/>
            <a:ext cx="1435552" cy="66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EC069F41-093E-EA40-A30E-C576FFE39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9813" y="2018525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9C7BA309-B04A-F542-A366-AA53A80F5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9473" y="2753752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0312ED78-BE3F-1542-B57F-05326C6A6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9472" y="3559275"/>
            <a:ext cx="608680" cy="608680"/>
          </a:xfrm>
          <a:prstGeom prst="rect">
            <a:avLst/>
          </a:prstGeom>
        </p:spPr>
      </p:pic>
      <p:pic>
        <p:nvPicPr>
          <p:cNvPr id="28" name="Graphic 27" descr="Monitor with solid fill">
            <a:extLst>
              <a:ext uri="{FF2B5EF4-FFF2-40B4-BE49-F238E27FC236}">
                <a16:creationId xmlns:a16="http://schemas.microsoft.com/office/drawing/2014/main" id="{AD196921-4E74-9F47-937D-A5798E554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9812" y="4364798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5761C0-AB19-F443-9E48-1F5A216CCDA6}"/>
                  </a:ext>
                </a:extLst>
              </p:cNvPr>
              <p:cNvSpPr txBox="1"/>
              <p:nvPr/>
            </p:nvSpPr>
            <p:spPr>
              <a:xfrm>
                <a:off x="4469345" y="1999064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5761C0-AB19-F443-9E48-1F5A216C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345" y="1999064"/>
                <a:ext cx="551882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75057F-866A-8A44-80EB-FC9DA7484348}"/>
                  </a:ext>
                </a:extLst>
              </p:cNvPr>
              <p:cNvSpPr txBox="1"/>
              <p:nvPr/>
            </p:nvSpPr>
            <p:spPr>
              <a:xfrm>
                <a:off x="4488604" y="2728952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75057F-866A-8A44-80EB-FC9DA748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604" y="2728952"/>
                <a:ext cx="551882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7505B9-1523-164A-8988-2091C6A89DA5}"/>
                  </a:ext>
                </a:extLst>
              </p:cNvPr>
              <p:cNvSpPr txBox="1"/>
              <p:nvPr/>
            </p:nvSpPr>
            <p:spPr>
              <a:xfrm>
                <a:off x="4513397" y="3567380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7505B9-1523-164A-8988-2091C6A89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397" y="3567380"/>
                <a:ext cx="55188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4D124E-670A-6749-8539-F2DFF144B011}"/>
                  </a:ext>
                </a:extLst>
              </p:cNvPr>
              <p:cNvSpPr txBox="1"/>
              <p:nvPr/>
            </p:nvSpPr>
            <p:spPr>
              <a:xfrm>
                <a:off x="4548152" y="4407528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4D124E-670A-6749-8539-F2DFF144B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152" y="4407528"/>
                <a:ext cx="551882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F31A3A-7EE8-0E4D-818C-F9748A4DB5ED}"/>
                  </a:ext>
                </a:extLst>
              </p:cNvPr>
              <p:cNvSpPr txBox="1"/>
              <p:nvPr/>
            </p:nvSpPr>
            <p:spPr>
              <a:xfrm>
                <a:off x="2437882" y="3060477"/>
                <a:ext cx="142551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RBC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F31A3A-7EE8-0E4D-818C-F9748A4DB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82" y="3060477"/>
                <a:ext cx="1425518" cy="492443"/>
              </a:xfrm>
              <a:prstGeom prst="rect">
                <a:avLst/>
              </a:prstGeom>
              <a:blipFill>
                <a:blip r:embed="rId11"/>
                <a:stretch>
                  <a:fillRect r="-8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aphic 37" descr="Monitor with solid fill">
            <a:extLst>
              <a:ext uri="{FF2B5EF4-FFF2-40B4-BE49-F238E27FC236}">
                <a16:creationId xmlns:a16="http://schemas.microsoft.com/office/drawing/2014/main" id="{CB357BA4-B889-9847-8173-C1AF3635F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2943" y="3263040"/>
            <a:ext cx="608679" cy="608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9DAEE6-5101-1C44-9664-DBFD4C8D7CFE}"/>
                  </a:ext>
                </a:extLst>
              </p:cNvPr>
              <p:cNvSpPr txBox="1"/>
              <p:nvPr/>
            </p:nvSpPr>
            <p:spPr>
              <a:xfrm>
                <a:off x="7320897" y="3305770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9DAEE6-5101-1C44-9664-DBFD4C8D7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97" y="3305770"/>
                <a:ext cx="551882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A8399E-C62A-144A-884A-8830BD92C28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7872779" y="2385568"/>
            <a:ext cx="1506597" cy="11664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Monitor with solid fill">
            <a:extLst>
              <a:ext uri="{FF2B5EF4-FFF2-40B4-BE49-F238E27FC236}">
                <a16:creationId xmlns:a16="http://schemas.microsoft.com/office/drawing/2014/main" id="{F5F3C84D-0BD7-234F-A2A1-01C30B90C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9376" y="2081228"/>
            <a:ext cx="608680" cy="608680"/>
          </a:xfrm>
          <a:prstGeom prst="rect">
            <a:avLst/>
          </a:prstGeom>
        </p:spPr>
      </p:pic>
      <p:pic>
        <p:nvPicPr>
          <p:cNvPr id="43" name="Graphic 42" descr="Monitor with solid fill">
            <a:extLst>
              <a:ext uri="{FF2B5EF4-FFF2-40B4-BE49-F238E27FC236}">
                <a16:creationId xmlns:a16="http://schemas.microsoft.com/office/drawing/2014/main" id="{A99119F3-E3C6-1B40-A754-8AEBF5998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9036" y="2816455"/>
            <a:ext cx="608680" cy="608680"/>
          </a:xfrm>
          <a:prstGeom prst="rect">
            <a:avLst/>
          </a:prstGeom>
        </p:spPr>
      </p:pic>
      <p:pic>
        <p:nvPicPr>
          <p:cNvPr id="44" name="Graphic 43" descr="Monitor with solid fill">
            <a:extLst>
              <a:ext uri="{FF2B5EF4-FFF2-40B4-BE49-F238E27FC236}">
                <a16:creationId xmlns:a16="http://schemas.microsoft.com/office/drawing/2014/main" id="{D5CDA8AF-D8E5-964A-B63C-3839DA407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9035" y="3621978"/>
            <a:ext cx="608680" cy="608680"/>
          </a:xfrm>
          <a:prstGeom prst="rect">
            <a:avLst/>
          </a:prstGeom>
        </p:spPr>
      </p:pic>
      <p:pic>
        <p:nvPicPr>
          <p:cNvPr id="45" name="Graphic 44" descr="Monitor with solid fill">
            <a:extLst>
              <a:ext uri="{FF2B5EF4-FFF2-40B4-BE49-F238E27FC236}">
                <a16:creationId xmlns:a16="http://schemas.microsoft.com/office/drawing/2014/main" id="{2879547C-992B-064B-9F95-699DB993B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9375" y="4427501"/>
            <a:ext cx="608680" cy="60868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47A09F-DC0A-0642-AA93-58754DD41460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7872779" y="3120795"/>
            <a:ext cx="1516257" cy="4311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30F2CAB-8D16-0542-AFD1-2CA89277476C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>
            <a:off x="7872779" y="3551992"/>
            <a:ext cx="1516256" cy="37432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8C88473-9B7D-9646-A81D-9A57F409D019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>
            <a:off x="7872779" y="3551992"/>
            <a:ext cx="1506596" cy="11798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DC5A5E-689E-4645-82F3-B01329BE742A}"/>
                  </a:ext>
                </a:extLst>
              </p:cNvPr>
              <p:cNvSpPr txBox="1"/>
              <p:nvPr/>
            </p:nvSpPr>
            <p:spPr>
              <a:xfrm>
                <a:off x="8697192" y="2535389"/>
                <a:ext cx="44466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DC5A5E-689E-4645-82F3-B01329BE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192" y="2535389"/>
                <a:ext cx="444665" cy="492443"/>
              </a:xfrm>
              <a:prstGeom prst="rect">
                <a:avLst/>
              </a:prstGeom>
              <a:blipFill>
                <a:blip r:embed="rId13"/>
                <a:stretch>
                  <a:fillRect l="-2778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59D6AF-265F-2740-A6EE-955077F15040}"/>
                  </a:ext>
                </a:extLst>
              </p:cNvPr>
              <p:cNvSpPr txBox="1"/>
              <p:nvPr/>
            </p:nvSpPr>
            <p:spPr>
              <a:xfrm>
                <a:off x="8697192" y="3011941"/>
                <a:ext cx="44466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59D6AF-265F-2740-A6EE-955077F1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192" y="3011941"/>
                <a:ext cx="444665" cy="492443"/>
              </a:xfrm>
              <a:prstGeom prst="rect">
                <a:avLst/>
              </a:prstGeom>
              <a:blipFill>
                <a:blip r:embed="rId14"/>
                <a:stretch>
                  <a:fillRect l="-2778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A0C8E6-5ECB-EA49-9E5C-70737A592DD8}"/>
                  </a:ext>
                </a:extLst>
              </p:cNvPr>
              <p:cNvSpPr txBox="1"/>
              <p:nvPr/>
            </p:nvSpPr>
            <p:spPr>
              <a:xfrm>
                <a:off x="8703023" y="3544873"/>
                <a:ext cx="44466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A0C8E6-5ECB-EA49-9E5C-70737A592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023" y="3544873"/>
                <a:ext cx="444665" cy="492443"/>
              </a:xfrm>
              <a:prstGeom prst="rect">
                <a:avLst/>
              </a:prstGeom>
              <a:blipFill>
                <a:blip r:embed="rId15"/>
                <a:stretch>
                  <a:fillRect l="-5556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EE2781-79B8-3749-88E6-84FD5A785E76}"/>
                  </a:ext>
                </a:extLst>
              </p:cNvPr>
              <p:cNvSpPr txBox="1"/>
              <p:nvPr/>
            </p:nvSpPr>
            <p:spPr>
              <a:xfrm>
                <a:off x="8703857" y="4109735"/>
                <a:ext cx="44466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EE2781-79B8-3749-88E6-84FD5A78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57" y="4109735"/>
                <a:ext cx="444665" cy="492443"/>
              </a:xfrm>
              <a:prstGeom prst="rect">
                <a:avLst/>
              </a:prstGeom>
              <a:blipFill>
                <a:blip r:embed="rId16"/>
                <a:stretch>
                  <a:fillRect l="-2778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48A97C-5134-244B-A97D-A2063A81F513}"/>
                  </a:ext>
                </a:extLst>
              </p:cNvPr>
              <p:cNvSpPr txBox="1"/>
              <p:nvPr/>
            </p:nvSpPr>
            <p:spPr>
              <a:xfrm>
                <a:off x="9964382" y="2118526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48A97C-5134-244B-A97D-A2063A81F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382" y="2118526"/>
                <a:ext cx="551882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554240-AD8E-D24E-9C9B-923775AD731D}"/>
                  </a:ext>
                </a:extLst>
              </p:cNvPr>
              <p:cNvSpPr txBox="1"/>
              <p:nvPr/>
            </p:nvSpPr>
            <p:spPr>
              <a:xfrm>
                <a:off x="9971981" y="2827259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554240-AD8E-D24E-9C9B-923775AD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981" y="2827259"/>
                <a:ext cx="551882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5532A6-DD60-2E4E-A946-8AE4B8470CEF}"/>
                  </a:ext>
                </a:extLst>
              </p:cNvPr>
              <p:cNvSpPr txBox="1"/>
              <p:nvPr/>
            </p:nvSpPr>
            <p:spPr>
              <a:xfrm>
                <a:off x="9964382" y="3675843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5532A6-DD60-2E4E-A946-8AE4B8470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382" y="3675843"/>
                <a:ext cx="5518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4A3D41-3DD5-5145-BA27-6B0098923DA5}"/>
                  </a:ext>
                </a:extLst>
              </p:cNvPr>
              <p:cNvSpPr txBox="1"/>
              <p:nvPr/>
            </p:nvSpPr>
            <p:spPr>
              <a:xfrm>
                <a:off x="9970386" y="4486445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4A3D41-3DD5-5145-BA27-6B0098923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86" y="4486445"/>
                <a:ext cx="551882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548CB2-919A-0F34-CEC6-70BED204ADB5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Reliable Broadcast (RBC) [Bracha 84]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0095B-1D38-23D9-7455-C9F5AD302E7A}"/>
              </a:ext>
            </a:extLst>
          </p:cNvPr>
          <p:cNvSpPr txBox="1"/>
          <p:nvPr/>
        </p:nvSpPr>
        <p:spPr>
          <a:xfrm>
            <a:off x="725581" y="2715275"/>
            <a:ext cx="18042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Broadcaster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C0C28-35ED-5B8C-05C6-D91FC7BB947A}"/>
              </a:ext>
            </a:extLst>
          </p:cNvPr>
          <p:cNvSpPr txBox="1"/>
          <p:nvPr/>
        </p:nvSpPr>
        <p:spPr>
          <a:xfrm>
            <a:off x="6048076" y="2811870"/>
            <a:ext cx="18042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Broadcaster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19016BE-7069-640D-D38F-0DE2C567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3" grpId="0" animBg="1"/>
      <p:bldP spid="34" grpId="0" animBg="1"/>
      <p:bldP spid="35" grpId="0" animBg="1"/>
      <p:bldP spid="37" grpId="0"/>
      <p:bldP spid="46" grpId="0"/>
      <p:bldP spid="47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Monitor with solid fill">
            <a:extLst>
              <a:ext uri="{FF2B5EF4-FFF2-40B4-BE49-F238E27FC236}">
                <a16:creationId xmlns:a16="http://schemas.microsoft.com/office/drawing/2014/main" id="{5F5CB13C-A5CA-7B4C-AB96-ED54A922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380" y="3200337"/>
            <a:ext cx="608679" cy="608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D4D91-68D5-ED4C-AB77-CB9788BF5C2B}"/>
                  </a:ext>
                </a:extLst>
              </p:cNvPr>
              <p:cNvSpPr txBox="1"/>
              <p:nvPr/>
            </p:nvSpPr>
            <p:spPr>
              <a:xfrm>
                <a:off x="1871334" y="3243067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D4D91-68D5-ED4C-AB77-CB9788BF5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34" y="3243067"/>
                <a:ext cx="5518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20B07C-421B-3C48-BC82-3D4500C5216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23216" y="3482662"/>
            <a:ext cx="1435552" cy="66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EC069F41-093E-EA40-A30E-C576FFE39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9813" y="2018525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9C7BA309-B04A-F542-A366-AA53A80F5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9473" y="2753752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0312ED78-BE3F-1542-B57F-05326C6A6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9472" y="3559275"/>
            <a:ext cx="608680" cy="608680"/>
          </a:xfrm>
          <a:prstGeom prst="rect">
            <a:avLst/>
          </a:prstGeom>
        </p:spPr>
      </p:pic>
      <p:pic>
        <p:nvPicPr>
          <p:cNvPr id="28" name="Graphic 27" descr="Monitor with solid fill">
            <a:extLst>
              <a:ext uri="{FF2B5EF4-FFF2-40B4-BE49-F238E27FC236}">
                <a16:creationId xmlns:a16="http://schemas.microsoft.com/office/drawing/2014/main" id="{AD196921-4E74-9F47-937D-A5798E554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9812" y="4364798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5761C0-AB19-F443-9E48-1F5A216CCDA6}"/>
                  </a:ext>
                </a:extLst>
              </p:cNvPr>
              <p:cNvSpPr txBox="1"/>
              <p:nvPr/>
            </p:nvSpPr>
            <p:spPr>
              <a:xfrm>
                <a:off x="4469345" y="1999064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5761C0-AB19-F443-9E48-1F5A216C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345" y="1999064"/>
                <a:ext cx="551882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75057F-866A-8A44-80EB-FC9DA7484348}"/>
                  </a:ext>
                </a:extLst>
              </p:cNvPr>
              <p:cNvSpPr txBox="1"/>
              <p:nvPr/>
            </p:nvSpPr>
            <p:spPr>
              <a:xfrm>
                <a:off x="4488604" y="2728952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75057F-866A-8A44-80EB-FC9DA748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604" y="2728952"/>
                <a:ext cx="551882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7505B9-1523-164A-8988-2091C6A89DA5}"/>
                  </a:ext>
                </a:extLst>
              </p:cNvPr>
              <p:cNvSpPr txBox="1"/>
              <p:nvPr/>
            </p:nvSpPr>
            <p:spPr>
              <a:xfrm>
                <a:off x="4513397" y="3567380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7505B9-1523-164A-8988-2091C6A89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397" y="3567380"/>
                <a:ext cx="551882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4D124E-670A-6749-8539-F2DFF144B011}"/>
                  </a:ext>
                </a:extLst>
              </p:cNvPr>
              <p:cNvSpPr txBox="1"/>
              <p:nvPr/>
            </p:nvSpPr>
            <p:spPr>
              <a:xfrm>
                <a:off x="4548152" y="4407528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4D124E-670A-6749-8539-F2DFF144B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152" y="4407528"/>
                <a:ext cx="551882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F31A3A-7EE8-0E4D-818C-F9748A4DB5ED}"/>
                  </a:ext>
                </a:extLst>
              </p:cNvPr>
              <p:cNvSpPr txBox="1"/>
              <p:nvPr/>
            </p:nvSpPr>
            <p:spPr>
              <a:xfrm>
                <a:off x="2437882" y="3060477"/>
                <a:ext cx="142551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RBC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F31A3A-7EE8-0E4D-818C-F9748A4DB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882" y="3060477"/>
                <a:ext cx="1425518" cy="492443"/>
              </a:xfrm>
              <a:prstGeom prst="rect">
                <a:avLst/>
              </a:prstGeom>
              <a:blipFill>
                <a:blip r:embed="rId11"/>
                <a:stretch>
                  <a:fillRect r="-8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9DAEE6-5101-1C44-9664-DBFD4C8D7CFE}"/>
                  </a:ext>
                </a:extLst>
              </p:cNvPr>
              <p:cNvSpPr txBox="1"/>
              <p:nvPr/>
            </p:nvSpPr>
            <p:spPr>
              <a:xfrm>
                <a:off x="7320897" y="3305770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9DAEE6-5101-1C44-9664-DBFD4C8D7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897" y="3305770"/>
                <a:ext cx="551882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A8399E-C62A-144A-884A-8830BD92C28C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7872779" y="2385568"/>
            <a:ext cx="1506597" cy="11664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Monitor with solid fill">
            <a:extLst>
              <a:ext uri="{FF2B5EF4-FFF2-40B4-BE49-F238E27FC236}">
                <a16:creationId xmlns:a16="http://schemas.microsoft.com/office/drawing/2014/main" id="{F5F3C84D-0BD7-234F-A2A1-01C30B90C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9376" y="2081228"/>
            <a:ext cx="608680" cy="608680"/>
          </a:xfrm>
          <a:prstGeom prst="rect">
            <a:avLst/>
          </a:prstGeom>
        </p:spPr>
      </p:pic>
      <p:pic>
        <p:nvPicPr>
          <p:cNvPr id="43" name="Graphic 42" descr="Monitor with solid fill">
            <a:extLst>
              <a:ext uri="{FF2B5EF4-FFF2-40B4-BE49-F238E27FC236}">
                <a16:creationId xmlns:a16="http://schemas.microsoft.com/office/drawing/2014/main" id="{A99119F3-E3C6-1B40-A754-8AEBF5998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9036" y="2816455"/>
            <a:ext cx="608680" cy="608680"/>
          </a:xfrm>
          <a:prstGeom prst="rect">
            <a:avLst/>
          </a:prstGeom>
        </p:spPr>
      </p:pic>
      <p:pic>
        <p:nvPicPr>
          <p:cNvPr id="44" name="Graphic 43" descr="Monitor with solid fill">
            <a:extLst>
              <a:ext uri="{FF2B5EF4-FFF2-40B4-BE49-F238E27FC236}">
                <a16:creationId xmlns:a16="http://schemas.microsoft.com/office/drawing/2014/main" id="{D5CDA8AF-D8E5-964A-B63C-3839DA407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9035" y="3621978"/>
            <a:ext cx="608680" cy="608680"/>
          </a:xfrm>
          <a:prstGeom prst="rect">
            <a:avLst/>
          </a:prstGeom>
        </p:spPr>
      </p:pic>
      <p:pic>
        <p:nvPicPr>
          <p:cNvPr id="45" name="Graphic 44" descr="Monitor with solid fill">
            <a:extLst>
              <a:ext uri="{FF2B5EF4-FFF2-40B4-BE49-F238E27FC236}">
                <a16:creationId xmlns:a16="http://schemas.microsoft.com/office/drawing/2014/main" id="{2879547C-992B-064B-9F95-699DB993B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9375" y="4427501"/>
            <a:ext cx="608680" cy="60868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F47A09F-DC0A-0642-AA93-58754DD41460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7872779" y="3120795"/>
            <a:ext cx="1516257" cy="4311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30F2CAB-8D16-0542-AFD1-2CA89277476C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>
            <a:off x="7872779" y="3551992"/>
            <a:ext cx="1516256" cy="37432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8C88473-9B7D-9646-A81D-9A57F409D019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>
            <a:off x="7872779" y="3551992"/>
            <a:ext cx="1506596" cy="117984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DC5A5E-689E-4645-82F3-B01329BE742A}"/>
                  </a:ext>
                </a:extLst>
              </p:cNvPr>
              <p:cNvSpPr txBox="1"/>
              <p:nvPr/>
            </p:nvSpPr>
            <p:spPr>
              <a:xfrm>
                <a:off x="8697192" y="2535389"/>
                <a:ext cx="44466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DC5A5E-689E-4645-82F3-B01329BE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192" y="2535389"/>
                <a:ext cx="444665" cy="492443"/>
              </a:xfrm>
              <a:prstGeom prst="rect">
                <a:avLst/>
              </a:prstGeom>
              <a:blipFill>
                <a:blip r:embed="rId13"/>
                <a:stretch>
                  <a:fillRect l="-2778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59D6AF-265F-2740-A6EE-955077F15040}"/>
                  </a:ext>
                </a:extLst>
              </p:cNvPr>
              <p:cNvSpPr txBox="1"/>
              <p:nvPr/>
            </p:nvSpPr>
            <p:spPr>
              <a:xfrm>
                <a:off x="8697192" y="3011941"/>
                <a:ext cx="44466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59D6AF-265F-2740-A6EE-955077F1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192" y="3011941"/>
                <a:ext cx="444665" cy="492443"/>
              </a:xfrm>
              <a:prstGeom prst="rect">
                <a:avLst/>
              </a:prstGeom>
              <a:blipFill>
                <a:blip r:embed="rId14"/>
                <a:stretch>
                  <a:fillRect l="-2778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A0C8E6-5ECB-EA49-9E5C-70737A592DD8}"/>
                  </a:ext>
                </a:extLst>
              </p:cNvPr>
              <p:cNvSpPr txBox="1"/>
              <p:nvPr/>
            </p:nvSpPr>
            <p:spPr>
              <a:xfrm>
                <a:off x="8703023" y="3544873"/>
                <a:ext cx="44466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A0C8E6-5ECB-EA49-9E5C-70737A592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023" y="3544873"/>
                <a:ext cx="444665" cy="492443"/>
              </a:xfrm>
              <a:prstGeom prst="rect">
                <a:avLst/>
              </a:prstGeom>
              <a:blipFill>
                <a:blip r:embed="rId15"/>
                <a:stretch>
                  <a:fillRect l="-5556"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EE2781-79B8-3749-88E6-84FD5A785E76}"/>
                  </a:ext>
                </a:extLst>
              </p:cNvPr>
              <p:cNvSpPr txBox="1"/>
              <p:nvPr/>
            </p:nvSpPr>
            <p:spPr>
              <a:xfrm>
                <a:off x="8703857" y="4109735"/>
                <a:ext cx="44466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EE2781-79B8-3749-88E6-84FD5A785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857" y="4109735"/>
                <a:ext cx="444665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48A97C-5134-244B-A97D-A2063A81F513}"/>
                  </a:ext>
                </a:extLst>
              </p:cNvPr>
              <p:cNvSpPr txBox="1"/>
              <p:nvPr/>
            </p:nvSpPr>
            <p:spPr>
              <a:xfrm>
                <a:off x="9964382" y="2118526"/>
                <a:ext cx="5518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48A97C-5134-244B-A97D-A2063A81F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382" y="2118526"/>
                <a:ext cx="551882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554240-AD8E-D24E-9C9B-923775AD731D}"/>
                  </a:ext>
                </a:extLst>
              </p:cNvPr>
              <p:cNvSpPr txBox="1"/>
              <p:nvPr/>
            </p:nvSpPr>
            <p:spPr>
              <a:xfrm>
                <a:off x="9971981" y="2827259"/>
                <a:ext cx="63030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554240-AD8E-D24E-9C9B-923775AD7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981" y="2827259"/>
                <a:ext cx="630301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5532A6-DD60-2E4E-A946-8AE4B8470CEF}"/>
                  </a:ext>
                </a:extLst>
              </p:cNvPr>
              <p:cNvSpPr txBox="1"/>
              <p:nvPr/>
            </p:nvSpPr>
            <p:spPr>
              <a:xfrm>
                <a:off x="9964382" y="3675843"/>
                <a:ext cx="71686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5532A6-DD60-2E4E-A946-8AE4B8470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382" y="3675843"/>
                <a:ext cx="716863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Graphic 48" descr="Monitor with solid fill">
            <a:extLst>
              <a:ext uri="{FF2B5EF4-FFF2-40B4-BE49-F238E27FC236}">
                <a16:creationId xmlns:a16="http://schemas.microsoft.com/office/drawing/2014/main" id="{379801A1-D4A5-8746-AE9A-A121DB4AD9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72943" y="3263040"/>
            <a:ext cx="608679" cy="608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CF7F30-E164-3533-B4ED-8A722830355F}"/>
              </a:ext>
            </a:extLst>
          </p:cNvPr>
          <p:cNvSpPr txBox="1"/>
          <p:nvPr/>
        </p:nvSpPr>
        <p:spPr>
          <a:xfrm>
            <a:off x="1704685" y="5382173"/>
            <a:ext cx="8938880" cy="4924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We need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asynchronous</a:t>
            </a:r>
            <a:r>
              <a:rPr lang="en-US" sz="2600" dirty="0"/>
              <a:t> RBC for 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</a:rPr>
              <a:t>long</a:t>
            </a:r>
            <a:r>
              <a:rPr lang="en-US" sz="2600" dirty="0"/>
              <a:t> messages [CKLS02, </a:t>
            </a:r>
            <a:r>
              <a:rPr lang="en-US" sz="2600" dirty="0">
                <a:solidFill>
                  <a:srgbClr val="FF0000"/>
                </a:solidFill>
              </a:rPr>
              <a:t>D</a:t>
            </a:r>
            <a:r>
              <a:rPr lang="en-US" sz="2600" dirty="0"/>
              <a:t>XR21].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AD6F3C-46E4-EDBA-5967-58DAD44BE300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Reliable Broadcast (RBC) [Bracha 84]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66207-EB2A-3194-F738-278533950F4E}"/>
              </a:ext>
            </a:extLst>
          </p:cNvPr>
          <p:cNvSpPr txBox="1"/>
          <p:nvPr/>
        </p:nvSpPr>
        <p:spPr>
          <a:xfrm>
            <a:off x="725581" y="2715275"/>
            <a:ext cx="18042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Broadcaster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22A23-51CA-D446-CB78-B25615EB8B86}"/>
              </a:ext>
            </a:extLst>
          </p:cNvPr>
          <p:cNvSpPr txBox="1"/>
          <p:nvPr/>
        </p:nvSpPr>
        <p:spPr>
          <a:xfrm>
            <a:off x="6048076" y="2811870"/>
            <a:ext cx="18042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Broadcaster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CCE7643-0B7F-7208-2104-B1EF1509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0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3" grpId="0" animBg="1"/>
      <p:bldP spid="34" grpId="0" animBg="1"/>
      <p:bldP spid="35" grpId="0" animBg="1"/>
      <p:bldP spid="37" grpId="0"/>
      <p:bldP spid="46" grpId="0"/>
      <p:bldP spid="47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 descr="Monitor with solid fill">
            <a:extLst>
              <a:ext uri="{FF2B5EF4-FFF2-40B4-BE49-F238E27FC236}">
                <a16:creationId xmlns:a16="http://schemas.microsoft.com/office/drawing/2014/main" id="{B15A461C-541B-1003-50F7-C2A83D45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6021" y="2193270"/>
            <a:ext cx="608680" cy="608680"/>
          </a:xfrm>
          <a:prstGeom prst="rect">
            <a:avLst/>
          </a:prstGeom>
        </p:spPr>
      </p:pic>
      <p:pic>
        <p:nvPicPr>
          <p:cNvPr id="20" name="Graphic 19" descr="Monitor with solid fill">
            <a:extLst>
              <a:ext uri="{FF2B5EF4-FFF2-40B4-BE49-F238E27FC236}">
                <a16:creationId xmlns:a16="http://schemas.microsoft.com/office/drawing/2014/main" id="{BAE00475-4B6E-6433-2774-D5DB58653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681" y="2928497"/>
            <a:ext cx="608680" cy="608680"/>
          </a:xfrm>
          <a:prstGeom prst="rect">
            <a:avLst/>
          </a:prstGeom>
        </p:spPr>
      </p:pic>
      <p:pic>
        <p:nvPicPr>
          <p:cNvPr id="21" name="Graphic 20" descr="Monitor with solid fill">
            <a:extLst>
              <a:ext uri="{FF2B5EF4-FFF2-40B4-BE49-F238E27FC236}">
                <a16:creationId xmlns:a16="http://schemas.microsoft.com/office/drawing/2014/main" id="{72EC1BA8-C973-BDF5-F8A0-733B251D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680" y="3734020"/>
            <a:ext cx="608680" cy="608680"/>
          </a:xfrm>
          <a:prstGeom prst="rect">
            <a:avLst/>
          </a:prstGeom>
        </p:spPr>
      </p:pic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BFEFEE18-CF60-37C5-4F76-F4EFCF77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6020" y="4539543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/>
              <p:nvPr/>
            </p:nvSpPr>
            <p:spPr>
              <a:xfrm>
                <a:off x="677038" y="2253398"/>
                <a:ext cx="57131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38" y="2253398"/>
                <a:ext cx="57131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/>
              <p:nvPr/>
            </p:nvSpPr>
            <p:spPr>
              <a:xfrm>
                <a:off x="686551" y="3013087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51" y="3013087"/>
                <a:ext cx="579005" cy="492443"/>
              </a:xfrm>
              <a:prstGeom prst="rect">
                <a:avLst/>
              </a:prstGeom>
              <a:blipFill>
                <a:blip r:embed="rId7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5A363F2-0DD3-DB7A-6374-C9C9A870ACCF}"/>
              </a:ext>
            </a:extLst>
          </p:cNvPr>
          <p:cNvSpPr/>
          <p:nvPr/>
        </p:nvSpPr>
        <p:spPr>
          <a:xfrm>
            <a:off x="593943" y="867781"/>
            <a:ext cx="9375900" cy="49244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600" b="1" dirty="0"/>
              <a:t>Definition</a:t>
            </a:r>
            <a:r>
              <a:rPr lang="en-US" sz="2600" dirty="0"/>
              <a:t>: Asynchronous consensus with </a:t>
            </a:r>
            <a:r>
              <a:rPr lang="en-US" sz="2600" dirty="0">
                <a:solidFill>
                  <a:srgbClr val="FF0000"/>
                </a:solidFill>
              </a:rPr>
              <a:t>weak</a:t>
            </a:r>
            <a:r>
              <a:rPr lang="en-US" sz="2600" dirty="0"/>
              <a:t> agreement property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7ED32F-B91A-F4AD-917E-CFD0168EACF1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Index Gather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0540F-D27F-C142-D2C5-56A1469594E8}"/>
                  </a:ext>
                </a:extLst>
              </p:cNvPr>
              <p:cNvSpPr txBox="1"/>
              <p:nvPr/>
            </p:nvSpPr>
            <p:spPr>
              <a:xfrm>
                <a:off x="677038" y="3780295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0540F-D27F-C142-D2C5-56A146959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38" y="3780295"/>
                <a:ext cx="57900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42103-6CF6-3A37-DCB7-0F57B6534A25}"/>
                  </a:ext>
                </a:extLst>
              </p:cNvPr>
              <p:cNvSpPr txBox="1"/>
              <p:nvPr/>
            </p:nvSpPr>
            <p:spPr>
              <a:xfrm>
                <a:off x="686551" y="4563696"/>
                <a:ext cx="56477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42103-6CF6-3A37-DCB7-0F57B6534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51" y="4563696"/>
                <a:ext cx="564770" cy="492443"/>
              </a:xfrm>
              <a:prstGeom prst="rect">
                <a:avLst/>
              </a:prstGeom>
              <a:blipFill>
                <a:blip r:embed="rId9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5BF95B-4F59-B020-8D8F-8A9F8A2D8AC1}"/>
                  </a:ext>
                </a:extLst>
              </p:cNvPr>
              <p:cNvSpPr txBox="1"/>
              <p:nvPr/>
            </p:nvSpPr>
            <p:spPr>
              <a:xfrm>
                <a:off x="976053" y="5419716"/>
                <a:ext cx="4097558" cy="8925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600" dirty="0"/>
                  <a:t> is the set of parties party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has locally validated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5BF95B-4F59-B020-8D8F-8A9F8A2D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053" y="5419716"/>
                <a:ext cx="4097558" cy="892552"/>
              </a:xfrm>
              <a:prstGeom prst="rect">
                <a:avLst/>
              </a:prstGeom>
              <a:blipFill>
                <a:blip r:embed="rId10"/>
                <a:stretch>
                  <a:fillRect t="-5634" r="-617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14E8FB-CA41-3906-B4B2-2367F2950893}"/>
              </a:ext>
            </a:extLst>
          </p:cNvPr>
          <p:cNvSpPr/>
          <p:nvPr/>
        </p:nvSpPr>
        <p:spPr>
          <a:xfrm>
            <a:off x="2477210" y="2236584"/>
            <a:ext cx="1294022" cy="3033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Index Gather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66BA79-C658-A450-6CE4-9287B6CFAF1E}"/>
              </a:ext>
            </a:extLst>
          </p:cNvPr>
          <p:cNvCxnSpPr>
            <a:cxnSpLocks/>
          </p:cNvCxnSpPr>
          <p:nvPr/>
        </p:nvCxnSpPr>
        <p:spPr>
          <a:xfrm>
            <a:off x="1837035" y="2540924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CF117-D674-A66A-00DF-3CEB0E41B89E}"/>
                  </a:ext>
                </a:extLst>
              </p:cNvPr>
              <p:cNvSpPr txBox="1"/>
              <p:nvPr/>
            </p:nvSpPr>
            <p:spPr>
              <a:xfrm>
                <a:off x="1885199" y="2097304"/>
                <a:ext cx="540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CF117-D674-A66A-00DF-3CEB0E41B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199" y="2097304"/>
                <a:ext cx="54059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D3B2F-C672-93DA-D077-F704C65B09C8}"/>
              </a:ext>
            </a:extLst>
          </p:cNvPr>
          <p:cNvCxnSpPr>
            <a:cxnSpLocks/>
          </p:cNvCxnSpPr>
          <p:nvPr/>
        </p:nvCxnSpPr>
        <p:spPr>
          <a:xfrm>
            <a:off x="1871190" y="3249412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B0067-412F-9ECB-F1BB-A518F490A2B4}"/>
                  </a:ext>
                </a:extLst>
              </p:cNvPr>
              <p:cNvSpPr txBox="1"/>
              <p:nvPr/>
            </p:nvSpPr>
            <p:spPr>
              <a:xfrm>
                <a:off x="1879318" y="2773974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B0067-412F-9ECB-F1BB-A518F490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318" y="2773974"/>
                <a:ext cx="579005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07CCE-8B22-50AF-18D3-34C30195B825}"/>
              </a:ext>
            </a:extLst>
          </p:cNvPr>
          <p:cNvCxnSpPr>
            <a:cxnSpLocks/>
          </p:cNvCxnSpPr>
          <p:nvPr/>
        </p:nvCxnSpPr>
        <p:spPr>
          <a:xfrm>
            <a:off x="1859316" y="4068528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23277-D84B-3D05-F301-135A94632618}"/>
                  </a:ext>
                </a:extLst>
              </p:cNvPr>
              <p:cNvSpPr txBox="1"/>
              <p:nvPr/>
            </p:nvSpPr>
            <p:spPr>
              <a:xfrm>
                <a:off x="1867444" y="3593090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23277-D84B-3D05-F301-135A9463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44" y="3593090"/>
                <a:ext cx="579005" cy="492443"/>
              </a:xfrm>
              <a:prstGeom prst="rect">
                <a:avLst/>
              </a:prstGeom>
              <a:blipFill>
                <a:blip r:embed="rId1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12ABA3-72B5-47D9-79D5-D540A262870E}"/>
              </a:ext>
            </a:extLst>
          </p:cNvPr>
          <p:cNvCxnSpPr>
            <a:cxnSpLocks/>
          </p:cNvCxnSpPr>
          <p:nvPr/>
        </p:nvCxnSpPr>
        <p:spPr>
          <a:xfrm>
            <a:off x="1859316" y="4895386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02C1E-A27A-B585-48BC-C994BA14BB51}"/>
                  </a:ext>
                </a:extLst>
              </p:cNvPr>
              <p:cNvSpPr txBox="1"/>
              <p:nvPr/>
            </p:nvSpPr>
            <p:spPr>
              <a:xfrm>
                <a:off x="1867444" y="4419948"/>
                <a:ext cx="56477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02C1E-A27A-B585-48BC-C994BA14B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444" y="4419948"/>
                <a:ext cx="564770" cy="492443"/>
              </a:xfrm>
              <a:prstGeom prst="rect">
                <a:avLst/>
              </a:prstGeom>
              <a:blipFill>
                <a:blip r:embed="rId1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A32874D5-DD6C-F0CC-1B8B-A7CB4C37F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536" y="2202090"/>
            <a:ext cx="608680" cy="608680"/>
          </a:xfrm>
          <a:prstGeom prst="rect">
            <a:avLst/>
          </a:prstGeom>
        </p:spPr>
      </p:pic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4D35F27D-C2E8-CA80-26B8-0BA63BEC4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196" y="2937317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24A2060D-80D2-13DC-14B8-8FC9AB834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1195" y="3742840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866DBFB9-50F2-CEB6-6F26-E8DCC114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1535" y="4548363"/>
            <a:ext cx="608680" cy="60868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CC4037-1664-1BD9-1F9F-5CF8384B19A7}"/>
              </a:ext>
            </a:extLst>
          </p:cNvPr>
          <p:cNvCxnSpPr>
            <a:cxnSpLocks/>
          </p:cNvCxnSpPr>
          <p:nvPr/>
        </p:nvCxnSpPr>
        <p:spPr>
          <a:xfrm>
            <a:off x="3783562" y="2586492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B1B964-C085-D241-4100-A440F577A25B}"/>
                  </a:ext>
                </a:extLst>
              </p:cNvPr>
              <p:cNvSpPr txBox="1"/>
              <p:nvPr/>
            </p:nvSpPr>
            <p:spPr>
              <a:xfrm>
                <a:off x="3831726" y="2142872"/>
                <a:ext cx="5743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B1B964-C085-D241-4100-A440F577A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26" y="2142872"/>
                <a:ext cx="574324" cy="461665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5D9B7C-9390-6A37-F6DE-AA42733F81C2}"/>
              </a:ext>
            </a:extLst>
          </p:cNvPr>
          <p:cNvCxnSpPr>
            <a:cxnSpLocks/>
          </p:cNvCxnSpPr>
          <p:nvPr/>
        </p:nvCxnSpPr>
        <p:spPr>
          <a:xfrm>
            <a:off x="3817717" y="3294980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8CBB5E-CCAE-A8E2-D9A0-03CDE1A300CE}"/>
                  </a:ext>
                </a:extLst>
              </p:cNvPr>
              <p:cNvSpPr txBox="1"/>
              <p:nvPr/>
            </p:nvSpPr>
            <p:spPr>
              <a:xfrm>
                <a:off x="3825845" y="2819542"/>
                <a:ext cx="6150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8CBB5E-CCAE-A8E2-D9A0-03CDE1A3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845" y="2819542"/>
                <a:ext cx="615040" cy="492443"/>
              </a:xfrm>
              <a:prstGeom prst="rect">
                <a:avLst/>
              </a:prstGeom>
              <a:blipFill>
                <a:blip r:embed="rId1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B99A0D-112B-F72C-50E0-1CFB373A4054}"/>
              </a:ext>
            </a:extLst>
          </p:cNvPr>
          <p:cNvCxnSpPr>
            <a:cxnSpLocks/>
          </p:cNvCxnSpPr>
          <p:nvPr/>
        </p:nvCxnSpPr>
        <p:spPr>
          <a:xfrm>
            <a:off x="3805843" y="4114096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038DD-DCF3-F1CF-7108-799A44EF5F70}"/>
                  </a:ext>
                </a:extLst>
              </p:cNvPr>
              <p:cNvSpPr txBox="1"/>
              <p:nvPr/>
            </p:nvSpPr>
            <p:spPr>
              <a:xfrm>
                <a:off x="3813971" y="3638658"/>
                <a:ext cx="6150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038DD-DCF3-F1CF-7108-799A44EF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971" y="3638658"/>
                <a:ext cx="615040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207FF5-1A15-0A81-4096-1BC6EBBFBBEE}"/>
              </a:ext>
            </a:extLst>
          </p:cNvPr>
          <p:cNvCxnSpPr>
            <a:cxnSpLocks/>
          </p:cNvCxnSpPr>
          <p:nvPr/>
        </p:nvCxnSpPr>
        <p:spPr>
          <a:xfrm>
            <a:off x="3805843" y="4940954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291251-9AD7-54E0-7B53-95B5012029CB}"/>
                  </a:ext>
                </a:extLst>
              </p:cNvPr>
              <p:cNvSpPr txBox="1"/>
              <p:nvPr/>
            </p:nvSpPr>
            <p:spPr>
              <a:xfrm>
                <a:off x="3813971" y="4465516"/>
                <a:ext cx="6150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291251-9AD7-54E0-7B53-95B50120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971" y="4465516"/>
                <a:ext cx="615040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6BD3324-0D6F-C17D-4277-82D4EC2E2AFC}"/>
              </a:ext>
            </a:extLst>
          </p:cNvPr>
          <p:cNvSpPr txBox="1"/>
          <p:nvPr/>
        </p:nvSpPr>
        <p:spPr>
          <a:xfrm>
            <a:off x="5281893" y="2266877"/>
            <a:ext cx="4639272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/>
              <a:t>Termination</a:t>
            </a:r>
            <a:r>
              <a:rPr lang="en-US" sz="2600" dirty="0"/>
              <a:t>: Same as ACS*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3CEC16C-2BBC-859C-7708-D0589CDC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87EF40-21EC-C983-92AC-C5B12647EEA5}"/>
                  </a:ext>
                </a:extLst>
              </p:cNvPr>
              <p:cNvSpPr txBox="1"/>
              <p:nvPr/>
            </p:nvSpPr>
            <p:spPr>
              <a:xfrm>
                <a:off x="5281893" y="2861925"/>
                <a:ext cx="6720127" cy="49244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Validity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600" dirty="0"/>
                  <a:t>contains only validated parties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87EF40-21EC-C983-92AC-C5B12647E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93" y="2861925"/>
                <a:ext cx="6720127" cy="492443"/>
              </a:xfrm>
              <a:prstGeom prst="rect">
                <a:avLst/>
              </a:prstGeom>
              <a:blipFill>
                <a:blip r:embed="rId19"/>
                <a:stretch>
                  <a:fillRect l="-1507" t="-9756" r="-1130" b="-26829"/>
                </a:stretch>
              </a:blip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C66699-D0CE-3861-1FB2-B343AEBA9749}"/>
                  </a:ext>
                </a:extLst>
              </p:cNvPr>
              <p:cNvSpPr txBox="1"/>
              <p:nvPr/>
            </p:nvSpPr>
            <p:spPr>
              <a:xfrm>
                <a:off x="5281893" y="3454307"/>
                <a:ext cx="6720127" cy="172489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Binding Core:</a:t>
                </a:r>
              </a:p>
              <a:p>
                <a:r>
                  <a:rPr lang="en-US" sz="2600" dirty="0"/>
                  <a:t>- When the first honest party outputs</a:t>
                </a:r>
              </a:p>
              <a:p>
                <a:r>
                  <a:rPr lang="en-US" sz="2600" dirty="0"/>
                  <a:t>- There exists a 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</a:rPr>
                  <a:t>core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b="0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="0" dirty="0"/>
              </a:p>
              <a:p>
                <a:r>
                  <a:rPr lang="en-US" sz="2600" dirty="0"/>
                  <a:t>- Everyone outputs a </a:t>
                </a:r>
                <a:r>
                  <a:rPr lang="en-US" sz="2600" dirty="0">
                    <a:solidFill>
                      <a:schemeClr val="accent5">
                        <a:lumMod val="50000"/>
                      </a:schemeClr>
                    </a:solidFill>
                  </a:rPr>
                  <a:t>superset</a:t>
                </a:r>
                <a:r>
                  <a:rPr lang="en-US" sz="2600" dirty="0"/>
                  <a:t>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i.e,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⊇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C66699-D0CE-3861-1FB2-B343AEBA9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93" y="3454307"/>
                <a:ext cx="6720127" cy="1724896"/>
              </a:xfrm>
              <a:prstGeom prst="rect">
                <a:avLst/>
              </a:prstGeom>
              <a:blipFill>
                <a:blip r:embed="rId20"/>
                <a:stretch>
                  <a:fillRect l="-1507" t="-3650" b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D97467C-23F9-8028-87B0-E30374C2FB2E}"/>
              </a:ext>
            </a:extLst>
          </p:cNvPr>
          <p:cNvSpPr/>
          <p:nvPr/>
        </p:nvSpPr>
        <p:spPr>
          <a:xfrm>
            <a:off x="5549846" y="5619770"/>
            <a:ext cx="5961634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Earliest gather protocol: [Canetti-Rabin’93]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CFA546-700B-1E59-AAAF-03298BDF8971}"/>
              </a:ext>
            </a:extLst>
          </p:cNvPr>
          <p:cNvSpPr txBox="1"/>
          <p:nvPr/>
        </p:nvSpPr>
        <p:spPr>
          <a:xfrm>
            <a:off x="593943" y="1488503"/>
            <a:ext cx="11101871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Party validation</a:t>
            </a:r>
            <a:r>
              <a:rPr lang="en-US" sz="2600" dirty="0"/>
              <a:t>: Parties validate each other based on the actions taken by others</a:t>
            </a:r>
          </a:p>
        </p:txBody>
      </p:sp>
    </p:spTree>
    <p:extLst>
      <p:ext uri="{BB962C8B-B14F-4D97-AF65-F5344CB8AC3E}">
        <p14:creationId xmlns:p14="http://schemas.microsoft.com/office/powerpoint/2010/main" val="38607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10" grpId="0" animBg="1"/>
      <p:bldP spid="5" grpId="0"/>
      <p:bldP spid="6" grpId="0"/>
      <p:bldP spid="7" grpId="0" animBg="1"/>
      <p:bldP spid="8" grpId="0" animBg="1"/>
      <p:bldP spid="11" grpId="0"/>
      <p:bldP spid="13" grpId="0"/>
      <p:bldP spid="15" grpId="0"/>
      <p:bldP spid="17" grpId="0"/>
      <p:bldP spid="29" grpId="0"/>
      <p:bldP spid="31" grpId="0"/>
      <p:bldP spid="36" grpId="0"/>
      <p:bldP spid="38" grpId="0"/>
      <p:bldP spid="40" grpId="0" animBg="1"/>
      <p:bldP spid="2" grpId="0" animBg="1"/>
      <p:bldP spid="3" grpId="0" uiExpand="1" build="p" animBg="1"/>
      <p:bldP spid="18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7BFD6-9626-EDC3-9A41-D31DFE64CF15}"/>
              </a:ext>
            </a:extLst>
          </p:cNvPr>
          <p:cNvSpPr txBox="1"/>
          <p:nvPr/>
        </p:nvSpPr>
        <p:spPr>
          <a:xfrm>
            <a:off x="2051957" y="3121223"/>
            <a:ext cx="8088086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Prior approach to construct setup free ACS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A338567-E182-1CE7-AE4D-B7152F07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5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1E582A-69CE-EA6D-0413-F4CAD147A9EB}"/>
              </a:ext>
            </a:extLst>
          </p:cNvPr>
          <p:cNvSpPr/>
          <p:nvPr/>
        </p:nvSpPr>
        <p:spPr>
          <a:xfrm>
            <a:off x="2672442" y="1835310"/>
            <a:ext cx="6912429" cy="205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ACS Construction from Weak Leader 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545A4-9C89-4DE4-9C4F-BE757CA3E380}"/>
              </a:ext>
            </a:extLst>
          </p:cNvPr>
          <p:cNvSpPr/>
          <p:nvPr/>
        </p:nvSpPr>
        <p:spPr>
          <a:xfrm>
            <a:off x="3096984" y="2510225"/>
            <a:ext cx="2340430" cy="11053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Random weak-leader election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4262D-DAD0-D9F5-0FD4-2209C0B82397}"/>
              </a:ext>
            </a:extLst>
          </p:cNvPr>
          <p:cNvSpPr/>
          <p:nvPr/>
        </p:nvSpPr>
        <p:spPr>
          <a:xfrm>
            <a:off x="6941129" y="2510225"/>
            <a:ext cx="2340430" cy="1105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Agreement 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</a:rPr>
              <a:t>Phase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3210DE-B563-A2D0-56EA-9D01840302A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437414" y="3062907"/>
            <a:ext cx="15037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CFEAD8-D70E-4EFF-00FD-5A11A052FD2C}"/>
                  </a:ext>
                </a:extLst>
              </p:cNvPr>
              <p:cNvSpPr txBox="1"/>
              <p:nvPr/>
            </p:nvSpPr>
            <p:spPr>
              <a:xfrm>
                <a:off x="5648802" y="2570464"/>
                <a:ext cx="108093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Party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CFEAD8-D70E-4EFF-00FD-5A11A052F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802" y="2570464"/>
                <a:ext cx="1080937" cy="492443"/>
              </a:xfrm>
              <a:prstGeom prst="rect">
                <a:avLst/>
              </a:prstGeom>
              <a:blipFill>
                <a:blip r:embed="rId2"/>
                <a:stretch>
                  <a:fillRect l="-9302" t="-10256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 25">
            <a:extLst>
              <a:ext uri="{FF2B5EF4-FFF2-40B4-BE49-F238E27FC236}">
                <a16:creationId xmlns:a16="http://schemas.microsoft.com/office/drawing/2014/main" id="{4403BD16-CFA1-A55F-9E9B-318A1E311794}"/>
              </a:ext>
            </a:extLst>
          </p:cNvPr>
          <p:cNvSpPr/>
          <p:nvPr/>
        </p:nvSpPr>
        <p:spPr>
          <a:xfrm>
            <a:off x="4208070" y="2032796"/>
            <a:ext cx="3962400" cy="468168"/>
          </a:xfrm>
          <a:custGeom>
            <a:avLst/>
            <a:gdLst>
              <a:gd name="connsiteX0" fmla="*/ 3962400 w 3962400"/>
              <a:gd name="connsiteY0" fmla="*/ 615107 h 615107"/>
              <a:gd name="connsiteX1" fmla="*/ 2797629 w 3962400"/>
              <a:gd name="connsiteY1" fmla="*/ 70821 h 615107"/>
              <a:gd name="connsiteX2" fmla="*/ 979714 w 3962400"/>
              <a:gd name="connsiteY2" fmla="*/ 59935 h 615107"/>
              <a:gd name="connsiteX3" fmla="*/ 0 w 3962400"/>
              <a:gd name="connsiteY3" fmla="*/ 560678 h 61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15107">
                <a:moveTo>
                  <a:pt x="3962400" y="615107"/>
                </a:moveTo>
                <a:cubicBezTo>
                  <a:pt x="3628571" y="389228"/>
                  <a:pt x="3294743" y="163350"/>
                  <a:pt x="2797629" y="70821"/>
                </a:cubicBezTo>
                <a:cubicBezTo>
                  <a:pt x="2300515" y="-21708"/>
                  <a:pt x="1445985" y="-21708"/>
                  <a:pt x="979714" y="59935"/>
                </a:cubicBezTo>
                <a:cubicBezTo>
                  <a:pt x="513442" y="141578"/>
                  <a:pt x="256721" y="351128"/>
                  <a:pt x="0" y="560678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82B307-E454-9A14-97FC-7545676B46BE}"/>
              </a:ext>
            </a:extLst>
          </p:cNvPr>
          <p:cNvSpPr txBox="1"/>
          <p:nvPr/>
        </p:nvSpPr>
        <p:spPr>
          <a:xfrm>
            <a:off x="843056" y="1146527"/>
            <a:ext cx="8463022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Protocol proceed in </a:t>
            </a:r>
            <a:r>
              <a:rPr lang="en-US" sz="2600" dirty="0">
                <a:solidFill>
                  <a:srgbClr val="7030A0"/>
                </a:solidFill>
              </a:rPr>
              <a:t>iterations</a:t>
            </a:r>
            <a:r>
              <a:rPr lang="en-US" sz="2600" dirty="0"/>
              <a:t>. Each iteration has two phases: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C1EA9C-1DBA-CEDF-6807-FA47511DA87E}"/>
              </a:ext>
            </a:extLst>
          </p:cNvPr>
          <p:cNvSpPr txBox="1"/>
          <p:nvPr/>
        </p:nvSpPr>
        <p:spPr>
          <a:xfrm>
            <a:off x="1142263" y="4290504"/>
            <a:ext cx="9631962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Weak = parties </a:t>
            </a:r>
            <a:r>
              <a:rPr lang="en-US" sz="2600" dirty="0">
                <a:solidFill>
                  <a:srgbClr val="FF0000"/>
                </a:solidFill>
              </a:rPr>
              <a:t>disagree</a:t>
            </a:r>
            <a:r>
              <a:rPr lang="en-US" sz="2600" dirty="0"/>
              <a:t> on who the leader is with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constant probability</a:t>
            </a:r>
            <a:endParaRPr lang="en-US" sz="2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43E16-8B1F-6040-B0D6-3F2B8BAE1B64}"/>
              </a:ext>
            </a:extLst>
          </p:cNvPr>
          <p:cNvSpPr txBox="1"/>
          <p:nvPr/>
        </p:nvSpPr>
        <p:spPr>
          <a:xfrm>
            <a:off x="723458" y="4906276"/>
            <a:ext cx="10745083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When parties agree on an honest leader, the protocol terminates successfully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C400D5-5AB1-52DF-6446-5D6CDE2B29D5}"/>
              </a:ext>
            </a:extLst>
          </p:cNvPr>
          <p:cNvSpPr/>
          <p:nvPr/>
        </p:nvSpPr>
        <p:spPr>
          <a:xfrm>
            <a:off x="2910441" y="2405743"/>
            <a:ext cx="2616287" cy="1338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4DA40EE-4F45-38F7-959C-0616C46A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2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" grpId="0" animBg="1"/>
      <p:bldP spid="11" grpId="0" animBg="1"/>
      <p:bldP spid="22" grpId="0"/>
      <p:bldP spid="26" grpId="0" animBg="1"/>
      <p:bldP spid="27" grpId="0" animBg="1"/>
      <p:bldP spid="30" grpId="0" animBg="1"/>
      <p:bldP spid="31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Weak-leader election protocol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BD32E11F-1B7E-F675-A7AD-B3134296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5948" y="1250598"/>
            <a:ext cx="608680" cy="608680"/>
          </a:xfrm>
          <a:prstGeom prst="rect">
            <a:avLst/>
          </a:prstGeom>
        </p:spPr>
      </p:pic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7840F560-A4E9-34EC-E9F9-9097A5FC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5608" y="1985825"/>
            <a:ext cx="608680" cy="608680"/>
          </a:xfrm>
          <a:prstGeom prst="rect">
            <a:avLst/>
          </a:prstGeom>
        </p:spPr>
      </p:pic>
      <p:pic>
        <p:nvPicPr>
          <p:cNvPr id="6" name="Graphic 5" descr="Monitor with solid fill">
            <a:extLst>
              <a:ext uri="{FF2B5EF4-FFF2-40B4-BE49-F238E27FC236}">
                <a16:creationId xmlns:a16="http://schemas.microsoft.com/office/drawing/2014/main" id="{87249DC3-C0FE-8226-EF0E-6F10C7875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5607" y="2791348"/>
            <a:ext cx="608680" cy="608680"/>
          </a:xfrm>
          <a:prstGeom prst="rect">
            <a:avLst/>
          </a:prstGeom>
        </p:spPr>
      </p:pic>
      <p:pic>
        <p:nvPicPr>
          <p:cNvPr id="7" name="Graphic 6" descr="Monitor with solid fill">
            <a:extLst>
              <a:ext uri="{FF2B5EF4-FFF2-40B4-BE49-F238E27FC236}">
                <a16:creationId xmlns:a16="http://schemas.microsoft.com/office/drawing/2014/main" id="{1D5093BC-F6F6-1F07-9325-D274D1E9D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5947" y="3596871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4F8C8-D179-651D-5361-F59009C6BDED}"/>
                  </a:ext>
                </a:extLst>
              </p:cNvPr>
              <p:cNvSpPr txBox="1"/>
              <p:nvPr/>
            </p:nvSpPr>
            <p:spPr>
              <a:xfrm>
                <a:off x="8599716" y="1220640"/>
                <a:ext cx="1364476" cy="523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34F8C8-D179-651D-5361-F59009C6B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6" y="1220640"/>
                <a:ext cx="1364476" cy="523348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495543-3D81-8923-0659-99D8BB25FDFF}"/>
                  </a:ext>
                </a:extLst>
              </p:cNvPr>
              <p:cNvSpPr txBox="1"/>
              <p:nvPr/>
            </p:nvSpPr>
            <p:spPr>
              <a:xfrm>
                <a:off x="8584742" y="1985825"/>
                <a:ext cx="1372171" cy="523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495543-3D81-8923-0659-99D8BB25F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742" y="1985825"/>
                <a:ext cx="1372171" cy="523348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838559-8C10-C599-40A9-54FF97C93B1D}"/>
                  </a:ext>
                </a:extLst>
              </p:cNvPr>
              <p:cNvSpPr txBox="1"/>
              <p:nvPr/>
            </p:nvSpPr>
            <p:spPr>
              <a:xfrm>
                <a:off x="8599716" y="2802079"/>
                <a:ext cx="1372171" cy="523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838559-8C10-C599-40A9-54FF97C9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6" y="2802079"/>
                <a:ext cx="1372171" cy="523348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466601-86B5-CAD1-0227-968FF04C667C}"/>
                  </a:ext>
                </a:extLst>
              </p:cNvPr>
              <p:cNvSpPr txBox="1"/>
              <p:nvPr/>
            </p:nvSpPr>
            <p:spPr>
              <a:xfrm>
                <a:off x="8599716" y="3596871"/>
                <a:ext cx="1357936" cy="523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466601-86B5-CAD1-0227-968FF04C6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16" y="3596871"/>
                <a:ext cx="1357936" cy="523348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C6345D5-48B9-D051-7BF0-1866BAA8BB07}"/>
              </a:ext>
            </a:extLst>
          </p:cNvPr>
          <p:cNvSpPr txBox="1"/>
          <p:nvPr/>
        </p:nvSpPr>
        <p:spPr>
          <a:xfrm>
            <a:off x="1143000" y="1708842"/>
            <a:ext cx="5392695" cy="1292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Protocol: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Assign each party a random rank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Party with highest rank is the leader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B6DC9-C769-86CD-E82E-E9974B644676}"/>
              </a:ext>
            </a:extLst>
          </p:cNvPr>
          <p:cNvSpPr/>
          <p:nvPr/>
        </p:nvSpPr>
        <p:spPr>
          <a:xfrm>
            <a:off x="7696200" y="3581553"/>
            <a:ext cx="2260713" cy="62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CB98B-81E8-95FE-1796-CB3AB0DAB5E0}"/>
              </a:ext>
            </a:extLst>
          </p:cNvPr>
          <p:cNvSpPr txBox="1"/>
          <p:nvPr/>
        </p:nvSpPr>
        <p:spPr>
          <a:xfrm>
            <a:off x="1143000" y="3273105"/>
            <a:ext cx="5392695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Easy with an external common coin!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71B58-957D-F145-CBA2-368B29BBBC79}"/>
              </a:ext>
            </a:extLst>
          </p:cNvPr>
          <p:cNvSpPr txBox="1"/>
          <p:nvPr/>
        </p:nvSpPr>
        <p:spPr>
          <a:xfrm>
            <a:off x="1143000" y="4721013"/>
            <a:ext cx="8828887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We focus on protocols that do not rely on external common coin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6FD0FE5-010B-C827-2055-F34A4921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build="p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02639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9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D4FD76D-2BA3-100F-5127-17105BB31ED6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Weak-leader election protocol without external coin</a:t>
            </a:r>
          </a:p>
        </p:txBody>
      </p:sp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3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4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5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5833095" y="1154507"/>
                <a:ext cx="193141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095" y="1154507"/>
                <a:ext cx="1931416" cy="461665"/>
              </a:xfrm>
              <a:prstGeom prst="rect">
                <a:avLst/>
              </a:prstGeom>
              <a:blipFill>
                <a:blip r:embed="rId17"/>
                <a:stretch>
                  <a:fillRect l="-654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5815954" y="2296809"/>
                <a:ext cx="180487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954" y="2296809"/>
                <a:ext cx="1804871" cy="461665"/>
              </a:xfrm>
              <a:prstGeom prst="rect">
                <a:avLst/>
              </a:prstGeom>
              <a:blipFill>
                <a:blip r:embed="rId18"/>
                <a:stretch>
                  <a:fillRect l="-699" r="-6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5833095" y="3428478"/>
                <a:ext cx="178104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095" y="3428478"/>
                <a:ext cx="1781040" cy="461665"/>
              </a:xfrm>
              <a:prstGeom prst="rect">
                <a:avLst/>
              </a:prstGeom>
              <a:blipFill>
                <a:blip r:embed="rId19"/>
                <a:stretch>
                  <a:fillRect l="-70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3B72D1E4-0085-629E-9A27-D72CAF58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54" grpId="0" animBg="1"/>
      <p:bldP spid="59" grpId="0" animBg="1"/>
      <p:bldP spid="6" grpId="0"/>
      <p:bldP spid="7" grpId="0"/>
      <p:bldP spid="8" grpId="0"/>
      <p:bldP spid="62" grpId="0" animBg="1"/>
      <p:bldP spid="57" grpId="0" animBg="1"/>
      <p:bldP spid="2" grpId="0" animBg="1"/>
      <p:bldP spid="11" grpId="0" animBg="1"/>
      <p:bldP spid="12" grpId="0" animBg="1"/>
      <p:bldP spid="46" grpId="0" animBg="1"/>
      <p:bldP spid="48" grpId="0" animBg="1"/>
      <p:bldP spid="78" grpId="0" animBg="1"/>
      <p:bldP spid="79" grpId="0" animBg="1"/>
      <p:bldP spid="8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l="-81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D4FD76D-2BA3-100F-5127-17105BB31ED6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Weak-leader election protocol without external coin</a:t>
            </a:r>
          </a:p>
        </p:txBody>
      </p:sp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3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4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5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blipFill>
                <a:blip r:embed="rId17"/>
                <a:stretch>
                  <a:fillRect l="-256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blipFill>
                <a:blip r:embed="rId18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blipFill>
                <a:blip r:embed="rId19"/>
                <a:stretch>
                  <a:fillRect l="-2778" r="-833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CE6F6-F778-749D-DCA2-B68A6A612554}"/>
              </a:ext>
            </a:extLst>
          </p:cNvPr>
          <p:cNvCxnSpPr>
            <a:cxnSpLocks/>
          </p:cNvCxnSpPr>
          <p:nvPr/>
        </p:nvCxnSpPr>
        <p:spPr>
          <a:xfrm flipV="1">
            <a:off x="6621911" y="1786956"/>
            <a:ext cx="813430" cy="89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84202-64D1-7A9A-1A6B-307766B3CFE1}"/>
              </a:ext>
            </a:extLst>
          </p:cNvPr>
          <p:cNvCxnSpPr>
            <a:cxnSpLocks/>
          </p:cNvCxnSpPr>
          <p:nvPr/>
        </p:nvCxnSpPr>
        <p:spPr>
          <a:xfrm flipV="1">
            <a:off x="6628132" y="2994883"/>
            <a:ext cx="81719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CD334-7A7F-F1DC-AEE6-1363F8C08450}"/>
              </a:ext>
            </a:extLst>
          </p:cNvPr>
          <p:cNvCxnSpPr>
            <a:cxnSpLocks/>
          </p:cNvCxnSpPr>
          <p:nvPr/>
        </p:nvCxnSpPr>
        <p:spPr>
          <a:xfrm>
            <a:off x="6623374" y="4066469"/>
            <a:ext cx="8122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/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blipFill>
                <a:blip r:embed="rId20"/>
                <a:stretch>
                  <a:fillRect l="-3125" r="-2187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/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blipFill>
                <a:blip r:embed="rId21"/>
                <a:stretch>
                  <a:fillRect l="-3226" r="-22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/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blipFill>
                <a:blip r:embed="rId22"/>
                <a:stretch>
                  <a:fillRect l="-3030" r="-181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114290F-1F63-1588-DD78-348A31D696DD}"/>
              </a:ext>
            </a:extLst>
          </p:cNvPr>
          <p:cNvSpPr/>
          <p:nvPr/>
        </p:nvSpPr>
        <p:spPr>
          <a:xfrm>
            <a:off x="7454432" y="1551783"/>
            <a:ext cx="1045665" cy="3858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 </a:t>
            </a:r>
          </a:p>
          <a:p>
            <a:pPr algn="ctr"/>
            <a:r>
              <a:rPr lang="en-US" sz="2400" dirty="0"/>
              <a:t>Gather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/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400" b="0" dirty="0"/>
                  <a:t>Binding core,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={1,2,3}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blipFill>
                <a:blip r:embed="rId23"/>
                <a:stretch>
                  <a:fillRect l="-2632" t="-8108" r="-37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14114-4D5E-E772-A540-D8CB7CAB69E2}"/>
              </a:ext>
            </a:extLst>
          </p:cNvPr>
          <p:cNvCxnSpPr>
            <a:cxnSpLocks/>
          </p:cNvCxnSpPr>
          <p:nvPr/>
        </p:nvCxnSpPr>
        <p:spPr>
          <a:xfrm>
            <a:off x="8480314" y="1818856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/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  <a:blipFill>
                <a:blip r:embed="rId24"/>
                <a:stretch>
                  <a:fillRect l="-1124" r="-112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AEB5AE-3544-CC5E-3DFC-DBB2F0ABA6A8}"/>
              </a:ext>
            </a:extLst>
          </p:cNvPr>
          <p:cNvCxnSpPr>
            <a:cxnSpLocks/>
          </p:cNvCxnSpPr>
          <p:nvPr/>
        </p:nvCxnSpPr>
        <p:spPr>
          <a:xfrm>
            <a:off x="8504131" y="3017919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/>
              <p:nvPr/>
            </p:nvSpPr>
            <p:spPr>
              <a:xfrm>
                <a:off x="8423224" y="2547158"/>
                <a:ext cx="11256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224" y="2547158"/>
                <a:ext cx="1125629" cy="461665"/>
              </a:xfrm>
              <a:prstGeom prst="rect">
                <a:avLst/>
              </a:prstGeom>
              <a:blipFill>
                <a:blip r:embed="rId25"/>
                <a:stretch>
                  <a:fillRect l="-1124" r="-112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829EBF-055E-98A2-8E3F-EEC2C27F40E1}"/>
              </a:ext>
            </a:extLst>
          </p:cNvPr>
          <p:cNvCxnSpPr>
            <a:cxnSpLocks/>
          </p:cNvCxnSpPr>
          <p:nvPr/>
        </p:nvCxnSpPr>
        <p:spPr>
          <a:xfrm>
            <a:off x="8498817" y="4091448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/>
              <p:nvPr/>
            </p:nvSpPr>
            <p:spPr>
              <a:xfrm>
                <a:off x="8417910" y="3620687"/>
                <a:ext cx="11256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910" y="3620687"/>
                <a:ext cx="1125629" cy="461665"/>
              </a:xfrm>
              <a:prstGeom prst="rect">
                <a:avLst/>
              </a:prstGeom>
              <a:blipFill>
                <a:blip r:embed="rId26"/>
                <a:stretch>
                  <a:fillRect l="-1111" r="-111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99FCA99-3A8D-0439-7081-BAB1D311C74D}"/>
                  </a:ext>
                </a:extLst>
              </p:cNvPr>
              <p:cNvSpPr/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If party with </a:t>
                </a:r>
                <a:r>
                  <a:rPr lang="en-US" sz="2400" b="0" dirty="0">
                    <a:solidFill>
                      <a:schemeClr val="accent5">
                        <a:lumMod val="75000"/>
                      </a:schemeClr>
                    </a:solidFill>
                  </a:rPr>
                  <a:t>maximum rank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terminate. Otherwise, next iteration.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99FCA99-3A8D-0439-7081-BAB1D311C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blipFill>
                <a:blip r:embed="rId27"/>
                <a:stretch>
                  <a:fillRect l="-1476" t="-4211" r="-147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61AE3-5A11-6D72-5F22-DCA0D4448941}"/>
                  </a:ext>
                </a:extLst>
              </p:cNvPr>
              <p:cNvSpPr/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61AE3-5A11-6D72-5F22-DCA0D4448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blipFill>
                <a:blip r:embed="rId28"/>
                <a:stretch>
                  <a:fillRect l="-8475" t="-125843" r="-5650" b="-16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EBE1B6EF-FFC0-4892-A0CE-E7D90AC85C6B}"/>
              </a:ext>
            </a:extLst>
          </p:cNvPr>
          <p:cNvSpPr/>
          <p:nvPr/>
        </p:nvSpPr>
        <p:spPr>
          <a:xfrm>
            <a:off x="3975031" y="5759434"/>
            <a:ext cx="4398187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b="0" dirty="0"/>
              <a:t>This approach is insecure </a:t>
            </a:r>
            <a:r>
              <a:rPr lang="en-US" sz="2600" b="0" dirty="0">
                <a:sym typeface="Wingdings" pitchFamily="2" charset="2"/>
              </a:rPr>
              <a:t></a:t>
            </a:r>
            <a:endParaRPr lang="en-US" sz="26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197011-7303-C019-453E-FA3877AC8829}"/>
              </a:ext>
            </a:extLst>
          </p:cNvPr>
          <p:cNvSpPr/>
          <p:nvPr/>
        </p:nvSpPr>
        <p:spPr>
          <a:xfrm>
            <a:off x="8550858" y="4140550"/>
            <a:ext cx="3515246" cy="13419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05CEF2CE-7F19-94F8-B466-42932A7D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4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32" grpId="0" animBg="1"/>
      <p:bldP spid="33" grpId="0" animBg="1"/>
      <p:bldP spid="36" grpId="0"/>
      <p:bldP spid="38" grpId="0"/>
      <p:bldP spid="40" grpId="0"/>
      <p:bldP spid="41" grpId="0" animBg="1"/>
      <p:bldP spid="42" grpId="0" animBg="1"/>
      <p:bldP spid="50" grpId="0" animBg="1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4FD76D-2BA3-100F-5127-17105BB31ED6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Attack: Weak-leader election protocol</a:t>
            </a:r>
          </a:p>
        </p:txBody>
      </p:sp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11F85D51-276E-C7B1-FA02-B45A0FED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2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EC069F41-093E-EA40-A30E-C576FFE3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99" y="1671424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9C7BA309-B04A-F542-A366-AA53A80F5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5859" y="2406651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0312ED78-BE3F-1542-B57F-05326C6A6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5858" y="3212174"/>
            <a:ext cx="608680" cy="608680"/>
          </a:xfrm>
          <a:prstGeom prst="rect">
            <a:avLst/>
          </a:prstGeom>
        </p:spPr>
      </p:pic>
      <p:pic>
        <p:nvPicPr>
          <p:cNvPr id="28" name="Graphic 27" descr="Monitor with solid fill">
            <a:extLst>
              <a:ext uri="{FF2B5EF4-FFF2-40B4-BE49-F238E27FC236}">
                <a16:creationId xmlns:a16="http://schemas.microsoft.com/office/drawing/2014/main" id="{AD196921-4E74-9F47-937D-A5798E554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98" y="4017697"/>
            <a:ext cx="608680" cy="608680"/>
          </a:xfrm>
          <a:prstGeom prst="rect">
            <a:avLst/>
          </a:prstGeom>
        </p:spPr>
      </p:pic>
      <p:pic>
        <p:nvPicPr>
          <p:cNvPr id="19" name="Graphic 18" descr="Monitor with solid fill">
            <a:extLst>
              <a:ext uri="{FF2B5EF4-FFF2-40B4-BE49-F238E27FC236}">
                <a16:creationId xmlns:a16="http://schemas.microsoft.com/office/drawing/2014/main" id="{B15A461C-541B-1003-50F7-C2A83D45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08" y="1663681"/>
            <a:ext cx="608680" cy="608680"/>
          </a:xfrm>
          <a:prstGeom prst="rect">
            <a:avLst/>
          </a:prstGeom>
        </p:spPr>
      </p:pic>
      <p:pic>
        <p:nvPicPr>
          <p:cNvPr id="20" name="Graphic 19" descr="Monitor with solid fill">
            <a:extLst>
              <a:ext uri="{FF2B5EF4-FFF2-40B4-BE49-F238E27FC236}">
                <a16:creationId xmlns:a16="http://schemas.microsoft.com/office/drawing/2014/main" id="{BAE00475-4B6E-6433-2774-D5DB58653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68" y="2398908"/>
            <a:ext cx="608680" cy="608680"/>
          </a:xfrm>
          <a:prstGeom prst="rect">
            <a:avLst/>
          </a:prstGeom>
        </p:spPr>
      </p:pic>
      <p:pic>
        <p:nvPicPr>
          <p:cNvPr id="21" name="Graphic 20" descr="Monitor with solid fill">
            <a:extLst>
              <a:ext uri="{FF2B5EF4-FFF2-40B4-BE49-F238E27FC236}">
                <a16:creationId xmlns:a16="http://schemas.microsoft.com/office/drawing/2014/main" id="{72EC1BA8-C973-BDF5-F8A0-733B251D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067" y="3204431"/>
            <a:ext cx="608680" cy="608680"/>
          </a:xfrm>
          <a:prstGeom prst="rect">
            <a:avLst/>
          </a:prstGeom>
        </p:spPr>
      </p:pic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BFEFEE18-CF60-37C5-4F76-F4EFCF77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07" y="4009954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/>
              <p:nvPr/>
            </p:nvSpPr>
            <p:spPr>
              <a:xfrm>
                <a:off x="429170" y="1663681"/>
                <a:ext cx="546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0" y="1663681"/>
                <a:ext cx="5460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/>
              <p:nvPr/>
            </p:nvSpPr>
            <p:spPr>
              <a:xfrm>
                <a:off x="422053" y="2374108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3" y="2374108"/>
                <a:ext cx="553164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02005B-E4C5-7F13-2C34-057922E011F0}"/>
                  </a:ext>
                </a:extLst>
              </p:cNvPr>
              <p:cNvSpPr txBox="1"/>
              <p:nvPr/>
            </p:nvSpPr>
            <p:spPr>
              <a:xfrm>
                <a:off x="429170" y="3219035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02005B-E4C5-7F13-2C34-057922E01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0" y="3219035"/>
                <a:ext cx="553164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970A2-292A-0110-BBEE-4950BEE1BEA8}"/>
                  </a:ext>
                </a:extLst>
              </p:cNvPr>
              <p:cNvSpPr txBox="1"/>
              <p:nvPr/>
            </p:nvSpPr>
            <p:spPr>
              <a:xfrm>
                <a:off x="422053" y="4027360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970A2-292A-0110-BBEE-4950BEE1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3" y="4027360"/>
                <a:ext cx="553164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7EAF9DDB-3C6C-9294-973C-1F349ADB0B6B}"/>
              </a:ext>
            </a:extLst>
          </p:cNvPr>
          <p:cNvSpPr/>
          <p:nvPr/>
        </p:nvSpPr>
        <p:spPr>
          <a:xfrm>
            <a:off x="2046632" y="1663681"/>
            <a:ext cx="1294022" cy="3033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625C12-B30F-D8C0-4825-40FD821B33CF}"/>
              </a:ext>
            </a:extLst>
          </p:cNvPr>
          <p:cNvCxnSpPr>
            <a:cxnSpLocks/>
          </p:cNvCxnSpPr>
          <p:nvPr/>
        </p:nvCxnSpPr>
        <p:spPr>
          <a:xfrm>
            <a:off x="1406457" y="196802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D2EA6-CAB7-204E-86B5-F6328635AA95}"/>
                  </a:ext>
                </a:extLst>
              </p:cNvPr>
              <p:cNvSpPr txBox="1"/>
              <p:nvPr/>
            </p:nvSpPr>
            <p:spPr>
              <a:xfrm>
                <a:off x="1454621" y="1524401"/>
                <a:ext cx="546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D2EA6-CAB7-204E-86B5-F6328635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21" y="1524401"/>
                <a:ext cx="546047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8FD4F8-8FD8-29F9-1372-C5A3984ECD7F}"/>
              </a:ext>
            </a:extLst>
          </p:cNvPr>
          <p:cNvCxnSpPr>
            <a:cxnSpLocks/>
          </p:cNvCxnSpPr>
          <p:nvPr/>
        </p:nvCxnSpPr>
        <p:spPr>
          <a:xfrm>
            <a:off x="3341339" y="196802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17E31E-FE7D-3147-57CA-45D7D990733F}"/>
                  </a:ext>
                </a:extLst>
              </p:cNvPr>
              <p:cNvSpPr txBox="1"/>
              <p:nvPr/>
            </p:nvSpPr>
            <p:spPr>
              <a:xfrm>
                <a:off x="3398331" y="1557425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17E31E-FE7D-3147-57CA-45D7D990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331" y="1557425"/>
                <a:ext cx="42704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EC9FCF-1569-FB3D-C570-26AA8E189132}"/>
              </a:ext>
            </a:extLst>
          </p:cNvPr>
          <p:cNvCxnSpPr>
            <a:cxnSpLocks/>
          </p:cNvCxnSpPr>
          <p:nvPr/>
        </p:nvCxnSpPr>
        <p:spPr>
          <a:xfrm>
            <a:off x="1440612" y="267650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92476D-FBC1-EDC1-2C20-EBCA1DF1AB3F}"/>
                  </a:ext>
                </a:extLst>
              </p:cNvPr>
              <p:cNvSpPr txBox="1"/>
              <p:nvPr/>
            </p:nvSpPr>
            <p:spPr>
              <a:xfrm>
                <a:off x="1470256" y="2222587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92476D-FBC1-EDC1-2C20-EBCA1DF1A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56" y="2222587"/>
                <a:ext cx="553164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AC5A92-9C10-DFFB-D191-47A52982AAB7}"/>
              </a:ext>
            </a:extLst>
          </p:cNvPr>
          <p:cNvCxnSpPr>
            <a:cxnSpLocks/>
          </p:cNvCxnSpPr>
          <p:nvPr/>
        </p:nvCxnSpPr>
        <p:spPr>
          <a:xfrm>
            <a:off x="3375494" y="267650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07152E-AB67-6DC4-0B9F-F06700C8895B}"/>
                  </a:ext>
                </a:extLst>
              </p:cNvPr>
              <p:cNvSpPr txBox="1"/>
              <p:nvPr/>
            </p:nvSpPr>
            <p:spPr>
              <a:xfrm>
                <a:off x="3405221" y="2222587"/>
                <a:ext cx="5004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07152E-AB67-6DC4-0B9F-F06700C8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221" y="2222587"/>
                <a:ext cx="50045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AEEB777-71FB-95B5-2B6F-C3FD233E095B}"/>
              </a:ext>
            </a:extLst>
          </p:cNvPr>
          <p:cNvCxnSpPr>
            <a:cxnSpLocks/>
          </p:cNvCxnSpPr>
          <p:nvPr/>
        </p:nvCxnSpPr>
        <p:spPr>
          <a:xfrm>
            <a:off x="1428738" y="3495625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35D984-6230-68BF-70E2-579156F32F67}"/>
                  </a:ext>
                </a:extLst>
              </p:cNvPr>
              <p:cNvSpPr txBox="1"/>
              <p:nvPr/>
            </p:nvSpPr>
            <p:spPr>
              <a:xfrm>
                <a:off x="1458382" y="3041703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35D984-6230-68BF-70E2-579156F32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82" y="3041703"/>
                <a:ext cx="553164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AD098E9-69E0-0398-556A-5FEDE546422A}"/>
              </a:ext>
            </a:extLst>
          </p:cNvPr>
          <p:cNvCxnSpPr>
            <a:cxnSpLocks/>
          </p:cNvCxnSpPr>
          <p:nvPr/>
        </p:nvCxnSpPr>
        <p:spPr>
          <a:xfrm>
            <a:off x="1428738" y="4322483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6D88D8-481A-039E-7F12-5AAD9C7428B2}"/>
                  </a:ext>
                </a:extLst>
              </p:cNvPr>
              <p:cNvSpPr txBox="1"/>
              <p:nvPr/>
            </p:nvSpPr>
            <p:spPr>
              <a:xfrm>
                <a:off x="1458382" y="3868561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6D88D8-481A-039E-7F12-5AAD9C742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82" y="3868561"/>
                <a:ext cx="553164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364562-F5D9-9144-CC96-12C85B9E10F1}"/>
                  </a:ext>
                </a:extLst>
              </p:cNvPr>
              <p:cNvSpPr txBox="1"/>
              <p:nvPr/>
            </p:nvSpPr>
            <p:spPr>
              <a:xfrm>
                <a:off x="4841644" y="1663681"/>
                <a:ext cx="6991354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rgbClr val="7030A0"/>
                    </a:solidFill>
                  </a:rPr>
                  <a:t>Agreement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364562-F5D9-9144-CC96-12C85B9E1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44" y="1663681"/>
                <a:ext cx="6991354" cy="892552"/>
              </a:xfrm>
              <a:prstGeom prst="rect">
                <a:avLst/>
              </a:prstGeom>
              <a:blipFill>
                <a:blip r:embed="rId15"/>
                <a:stretch>
                  <a:fillRect l="-1452" t="-7042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E5577C16-A968-0839-6CD8-C965FC063771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Binary Agreement/Consensus [</a:t>
            </a:r>
            <a:r>
              <a:rPr lang="en-US" sz="3800" dirty="0" err="1">
                <a:latin typeface="+mn-lt"/>
              </a:rPr>
              <a:t>Lamport</a:t>
            </a:r>
            <a:r>
              <a:rPr lang="en-US" sz="3800" dirty="0">
                <a:latin typeface="+mn-lt"/>
              </a:rPr>
              <a:t> 1982]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6E3839-D76D-34AA-5AC7-A41A661FC466}"/>
                  </a:ext>
                </a:extLst>
              </p:cNvPr>
              <p:cNvSpPr/>
              <p:nvPr/>
            </p:nvSpPr>
            <p:spPr>
              <a:xfrm>
                <a:off x="842056" y="838453"/>
                <a:ext cx="9020098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party protocol tolerating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 failures to agree on a </a:t>
                </a:r>
                <a:r>
                  <a:rPr lang="en-US" sz="2600" dirty="0">
                    <a:solidFill>
                      <a:srgbClr val="0070C0"/>
                    </a:solidFill>
                  </a:rPr>
                  <a:t>single bit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6E3839-D76D-34AA-5AC7-A41A661FC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56" y="838453"/>
                <a:ext cx="9020098" cy="492443"/>
              </a:xfrm>
              <a:prstGeom prst="rect">
                <a:avLst/>
              </a:prstGeom>
              <a:blipFill>
                <a:blip r:embed="rId16"/>
                <a:stretch>
                  <a:fillRect t="-1282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9ABEBFB-5F13-5AF0-E569-A42F2AD4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22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l="-81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D4FD76D-2BA3-100F-5127-17105BB31ED6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Attack: Weak-leader election protocol</a:t>
            </a:r>
          </a:p>
        </p:txBody>
      </p:sp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3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4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5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blipFill>
                <a:blip r:embed="rId17"/>
                <a:stretch>
                  <a:fillRect l="-256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blipFill>
                <a:blip r:embed="rId18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blipFill>
                <a:blip r:embed="rId19"/>
                <a:stretch>
                  <a:fillRect l="-2778" r="-833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CE6F6-F778-749D-DCA2-B68A6A612554}"/>
              </a:ext>
            </a:extLst>
          </p:cNvPr>
          <p:cNvCxnSpPr>
            <a:cxnSpLocks/>
          </p:cNvCxnSpPr>
          <p:nvPr/>
        </p:nvCxnSpPr>
        <p:spPr>
          <a:xfrm flipV="1">
            <a:off x="6621911" y="1786956"/>
            <a:ext cx="813430" cy="89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84202-64D1-7A9A-1A6B-307766B3CFE1}"/>
              </a:ext>
            </a:extLst>
          </p:cNvPr>
          <p:cNvCxnSpPr>
            <a:cxnSpLocks/>
          </p:cNvCxnSpPr>
          <p:nvPr/>
        </p:nvCxnSpPr>
        <p:spPr>
          <a:xfrm flipV="1">
            <a:off x="6628132" y="2994883"/>
            <a:ext cx="81719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CD334-7A7F-F1DC-AEE6-1363F8C08450}"/>
              </a:ext>
            </a:extLst>
          </p:cNvPr>
          <p:cNvCxnSpPr>
            <a:cxnSpLocks/>
          </p:cNvCxnSpPr>
          <p:nvPr/>
        </p:nvCxnSpPr>
        <p:spPr>
          <a:xfrm>
            <a:off x="6623374" y="4066469"/>
            <a:ext cx="8122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/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blipFill>
                <a:blip r:embed="rId20"/>
                <a:stretch>
                  <a:fillRect l="-3125" r="-2187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/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blipFill>
                <a:blip r:embed="rId21"/>
                <a:stretch>
                  <a:fillRect l="-3226" r="-22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/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blipFill>
                <a:blip r:embed="rId22"/>
                <a:stretch>
                  <a:fillRect l="-3030" r="-181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114290F-1F63-1588-DD78-348A31D696DD}"/>
              </a:ext>
            </a:extLst>
          </p:cNvPr>
          <p:cNvSpPr/>
          <p:nvPr/>
        </p:nvSpPr>
        <p:spPr>
          <a:xfrm>
            <a:off x="7454432" y="1551783"/>
            <a:ext cx="1045665" cy="3858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 </a:t>
            </a:r>
          </a:p>
          <a:p>
            <a:pPr algn="ctr"/>
            <a:r>
              <a:rPr lang="en-US" sz="2400" dirty="0"/>
              <a:t>Gather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/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400" b="0" dirty="0"/>
                  <a:t>Binding core,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={1,2,3}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blipFill>
                <a:blip r:embed="rId23"/>
                <a:stretch>
                  <a:fillRect l="-2632" t="-8108" r="-37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14114-4D5E-E772-A540-D8CB7CAB69E2}"/>
              </a:ext>
            </a:extLst>
          </p:cNvPr>
          <p:cNvCxnSpPr>
            <a:cxnSpLocks/>
          </p:cNvCxnSpPr>
          <p:nvPr/>
        </p:nvCxnSpPr>
        <p:spPr>
          <a:xfrm>
            <a:off x="8480314" y="1818856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/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  <a:blipFill>
                <a:blip r:embed="rId24"/>
                <a:stretch>
                  <a:fillRect l="-1124" r="-112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61AE3-5A11-6D72-5F22-DCA0D4448941}"/>
                  </a:ext>
                </a:extLst>
              </p:cNvPr>
              <p:cNvSpPr/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61AE3-5A11-6D72-5F22-DCA0D4448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blipFill>
                <a:blip r:embed="rId25"/>
                <a:stretch>
                  <a:fillRect l="-8475" t="-125843" r="-5650" b="-16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62CAE8F-F649-FA4B-076B-2A0438FF96A1}"/>
                  </a:ext>
                </a:extLst>
              </p:cNvPr>
              <p:cNvSpPr txBox="1"/>
              <p:nvPr/>
            </p:nvSpPr>
            <p:spPr>
              <a:xfrm>
                <a:off x="1805492" y="5718124"/>
                <a:ext cx="3682916" cy="89255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Adversary learns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 after first gather output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62CAE8F-F649-FA4B-076B-2A0438FF9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492" y="5718124"/>
                <a:ext cx="3682916" cy="892552"/>
              </a:xfrm>
              <a:prstGeom prst="rect">
                <a:avLst/>
              </a:prstGeom>
              <a:blipFill>
                <a:blip r:embed="rId26"/>
                <a:stretch>
                  <a:fillRect l="-2062"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E06DD97-AC1A-D534-EFA9-96E780765DAA}"/>
                  </a:ext>
                </a:extLst>
              </p:cNvPr>
              <p:cNvSpPr txBox="1"/>
              <p:nvPr/>
            </p:nvSpPr>
            <p:spPr>
              <a:xfrm>
                <a:off x="6137334" y="5722065"/>
                <a:ext cx="4218635" cy="89255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6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600" dirty="0"/>
                  <a:t> is the highest rank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E06DD97-AC1A-D534-EFA9-96E780765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334" y="5722065"/>
                <a:ext cx="4218635" cy="892552"/>
              </a:xfrm>
              <a:prstGeom prst="rect">
                <a:avLst/>
              </a:prstGeom>
              <a:blipFill>
                <a:blip r:embed="rId27"/>
                <a:stretch>
                  <a:fillRect l="-1502" t="-5634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1CD43CB-A6AF-C1DA-1EE9-D96C3709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2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1" grpId="0" animBg="1"/>
      <p:bldP spid="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l="-81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7782A6A-5689-5074-2E76-B6DBFBE29FD4}"/>
              </a:ext>
            </a:extLst>
          </p:cNvPr>
          <p:cNvCxnSpPr>
            <a:cxnSpLocks/>
          </p:cNvCxnSpPr>
          <p:nvPr/>
        </p:nvCxnSpPr>
        <p:spPr>
          <a:xfrm>
            <a:off x="913776" y="5204273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5F3D8C-635F-B0BE-555A-DAC5587B4DF5}"/>
                  </a:ext>
                </a:extLst>
              </p:cNvPr>
              <p:cNvSpPr/>
              <p:nvPr/>
            </p:nvSpPr>
            <p:spPr>
              <a:xfrm>
                <a:off x="899045" y="4730658"/>
                <a:ext cx="5253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5F3D8C-635F-B0BE-555A-DAC5587B4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45" y="4730658"/>
                <a:ext cx="525336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74266F2-071E-0020-161C-D8599A5D0868}"/>
              </a:ext>
            </a:extLst>
          </p:cNvPr>
          <p:cNvSpPr/>
          <p:nvPr/>
        </p:nvSpPr>
        <p:spPr>
          <a:xfrm>
            <a:off x="1512633" y="4922280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5B8C90-D795-5C79-4160-8F301EEA95B6}"/>
              </a:ext>
            </a:extLst>
          </p:cNvPr>
          <p:cNvCxnSpPr>
            <a:cxnSpLocks/>
          </p:cNvCxnSpPr>
          <p:nvPr/>
        </p:nvCxnSpPr>
        <p:spPr>
          <a:xfrm>
            <a:off x="3646950" y="5168752"/>
            <a:ext cx="978380" cy="391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1270EA-1749-7BBC-3794-AB5F75A19593}"/>
                  </a:ext>
                </a:extLst>
              </p:cNvPr>
              <p:cNvSpPr/>
              <p:nvPr/>
            </p:nvSpPr>
            <p:spPr>
              <a:xfrm>
                <a:off x="2555557" y="4479566"/>
                <a:ext cx="150136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C1270EA-1749-7BBC-3794-AB5F75A19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57" y="4479566"/>
                <a:ext cx="1501368" cy="461665"/>
              </a:xfrm>
              <a:prstGeom prst="rect">
                <a:avLst/>
              </a:prstGeom>
              <a:blipFill>
                <a:blip r:embed="rId14"/>
                <a:stretch>
                  <a:fillRect l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5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D49E2A-5052-B4E0-C6FD-AD2720F2A720}"/>
              </a:ext>
            </a:extLst>
          </p:cNvPr>
          <p:cNvSpPr/>
          <p:nvPr/>
        </p:nvSpPr>
        <p:spPr>
          <a:xfrm>
            <a:off x="4615641" y="482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7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8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94D3358-F194-9519-563C-AB26DDEEC5B9}"/>
                  </a:ext>
                </a:extLst>
              </p:cNvPr>
              <p:cNvSpPr/>
              <p:nvPr/>
            </p:nvSpPr>
            <p:spPr>
              <a:xfrm>
                <a:off x="3964805" y="4916939"/>
                <a:ext cx="40625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94D3358-F194-9519-563C-AB26DDEEC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05" y="4916939"/>
                <a:ext cx="406254" cy="461665"/>
              </a:xfrm>
              <a:prstGeom prst="rect">
                <a:avLst/>
              </a:prstGeom>
              <a:blipFill>
                <a:blip r:embed="rId19"/>
                <a:stretch>
                  <a:fillRect l="-3030" r="-606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blipFill>
                <a:blip r:embed="rId20"/>
                <a:stretch>
                  <a:fillRect l="-256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blipFill>
                <a:blip r:embed="rId21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blipFill>
                <a:blip r:embed="rId22"/>
                <a:stretch>
                  <a:fillRect l="-2778" r="-833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CE6F6-F778-749D-DCA2-B68A6A612554}"/>
              </a:ext>
            </a:extLst>
          </p:cNvPr>
          <p:cNvCxnSpPr>
            <a:cxnSpLocks/>
          </p:cNvCxnSpPr>
          <p:nvPr/>
        </p:nvCxnSpPr>
        <p:spPr>
          <a:xfrm flipV="1">
            <a:off x="6621911" y="1786956"/>
            <a:ext cx="813430" cy="89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84202-64D1-7A9A-1A6B-307766B3CFE1}"/>
              </a:ext>
            </a:extLst>
          </p:cNvPr>
          <p:cNvCxnSpPr>
            <a:cxnSpLocks/>
          </p:cNvCxnSpPr>
          <p:nvPr/>
        </p:nvCxnSpPr>
        <p:spPr>
          <a:xfrm flipV="1">
            <a:off x="6628132" y="2994883"/>
            <a:ext cx="81719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CD334-7A7F-F1DC-AEE6-1363F8C08450}"/>
              </a:ext>
            </a:extLst>
          </p:cNvPr>
          <p:cNvCxnSpPr>
            <a:cxnSpLocks/>
          </p:cNvCxnSpPr>
          <p:nvPr/>
        </p:nvCxnSpPr>
        <p:spPr>
          <a:xfrm>
            <a:off x="6623374" y="4066469"/>
            <a:ext cx="8122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21DEA2-9E23-A008-6FBE-4E72393D0ABB}"/>
              </a:ext>
            </a:extLst>
          </p:cNvPr>
          <p:cNvCxnSpPr>
            <a:cxnSpLocks/>
          </p:cNvCxnSpPr>
          <p:nvPr/>
        </p:nvCxnSpPr>
        <p:spPr>
          <a:xfrm flipV="1">
            <a:off x="6653718" y="5146075"/>
            <a:ext cx="812243" cy="921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/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blipFill>
                <a:blip r:embed="rId23"/>
                <a:stretch>
                  <a:fillRect l="-3125" r="-2187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/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blipFill>
                <a:blip r:embed="rId24"/>
                <a:stretch>
                  <a:fillRect l="-3226" r="-22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/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blipFill>
                <a:blip r:embed="rId25"/>
                <a:stretch>
                  <a:fillRect l="-3030" r="-181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114290F-1F63-1588-DD78-348A31D696DD}"/>
              </a:ext>
            </a:extLst>
          </p:cNvPr>
          <p:cNvSpPr/>
          <p:nvPr/>
        </p:nvSpPr>
        <p:spPr>
          <a:xfrm>
            <a:off x="7454432" y="1551783"/>
            <a:ext cx="1045665" cy="3858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 </a:t>
            </a:r>
          </a:p>
          <a:p>
            <a:pPr algn="ctr"/>
            <a:r>
              <a:rPr lang="en-US" sz="2400" dirty="0"/>
              <a:t>Gather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/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400" b="0" dirty="0"/>
                  <a:t>Binding core,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={1,2,3}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blipFill>
                <a:blip r:embed="rId26"/>
                <a:stretch>
                  <a:fillRect l="-2632" t="-8108" r="-37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14114-4D5E-E772-A540-D8CB7CAB69E2}"/>
              </a:ext>
            </a:extLst>
          </p:cNvPr>
          <p:cNvCxnSpPr>
            <a:cxnSpLocks/>
          </p:cNvCxnSpPr>
          <p:nvPr/>
        </p:nvCxnSpPr>
        <p:spPr>
          <a:xfrm>
            <a:off x="8480314" y="1818856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/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  <a:blipFill>
                <a:blip r:embed="rId27"/>
                <a:stretch>
                  <a:fillRect l="-1124" r="-112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AEB5AE-3544-CC5E-3DFC-DBB2F0ABA6A8}"/>
              </a:ext>
            </a:extLst>
          </p:cNvPr>
          <p:cNvCxnSpPr>
            <a:cxnSpLocks/>
          </p:cNvCxnSpPr>
          <p:nvPr/>
        </p:nvCxnSpPr>
        <p:spPr>
          <a:xfrm>
            <a:off x="8504131" y="3017919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/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  <a:blipFill>
                <a:blip r:embed="rId28"/>
                <a:stretch>
                  <a:fillRect l="-9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829EBF-055E-98A2-8E3F-EEC2C27F40E1}"/>
              </a:ext>
            </a:extLst>
          </p:cNvPr>
          <p:cNvCxnSpPr>
            <a:cxnSpLocks/>
          </p:cNvCxnSpPr>
          <p:nvPr/>
        </p:nvCxnSpPr>
        <p:spPr>
          <a:xfrm>
            <a:off x="8498817" y="4091448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/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  <a:blipFill>
                <a:blip r:embed="rId29"/>
                <a:stretch>
                  <a:fillRect l="-926" r="-92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61AE3-5A11-6D72-5F22-DCA0D4448941}"/>
                  </a:ext>
                </a:extLst>
              </p:cNvPr>
              <p:cNvSpPr/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D061AE3-5A11-6D72-5F22-DCA0D4448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blipFill>
                <a:blip r:embed="rId30"/>
                <a:stretch>
                  <a:fillRect l="-8475" t="-125843" r="-5650" b="-16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62CAE8F-F649-FA4B-076B-2A0438FF96A1}"/>
                  </a:ext>
                </a:extLst>
              </p:cNvPr>
              <p:cNvSpPr txBox="1"/>
              <p:nvPr/>
            </p:nvSpPr>
            <p:spPr>
              <a:xfrm>
                <a:off x="1805492" y="5718124"/>
                <a:ext cx="3682916" cy="89255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Adversary learns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 after first gather output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62CAE8F-F649-FA4B-076B-2A0438FF9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492" y="5718124"/>
                <a:ext cx="3682916" cy="892552"/>
              </a:xfrm>
              <a:prstGeom prst="rect">
                <a:avLst/>
              </a:prstGeom>
              <a:blipFill>
                <a:blip r:embed="rId31"/>
                <a:stretch>
                  <a:fillRect l="-2062"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E06DD97-AC1A-D534-EFA9-96E780765DAA}"/>
                  </a:ext>
                </a:extLst>
              </p:cNvPr>
              <p:cNvSpPr txBox="1"/>
              <p:nvPr/>
            </p:nvSpPr>
            <p:spPr>
              <a:xfrm>
                <a:off x="6137334" y="5722065"/>
                <a:ext cx="4218635" cy="89255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6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600" dirty="0"/>
                  <a:t> is the highest rank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E06DD97-AC1A-D534-EFA9-96E780765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334" y="5722065"/>
                <a:ext cx="4218635" cy="892552"/>
              </a:xfrm>
              <a:prstGeom prst="rect">
                <a:avLst/>
              </a:prstGeom>
              <a:blipFill>
                <a:blip r:embed="rId32"/>
                <a:stretch>
                  <a:fillRect l="-1502" t="-5634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/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If party with </a:t>
                </a:r>
                <a:r>
                  <a:rPr lang="en-US" sz="2400" b="0" dirty="0">
                    <a:solidFill>
                      <a:schemeClr val="accent5">
                        <a:lumMod val="75000"/>
                      </a:schemeClr>
                    </a:solidFill>
                  </a:rPr>
                  <a:t>maximum rank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terminate. Otherwise, next iteration.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blipFill>
                <a:blip r:embed="rId33"/>
                <a:stretch>
                  <a:fillRect l="-1471" t="-3093" r="-1103" b="-927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92E4796F-D08C-BC7C-4417-4C4422EE1950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Attack: Weak-leader election protocol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A699296-F80B-DAB6-B123-6A99B1939D46}"/>
              </a:ext>
            </a:extLst>
          </p:cNvPr>
          <p:cNvSpPr/>
          <p:nvPr/>
        </p:nvSpPr>
        <p:spPr>
          <a:xfrm>
            <a:off x="175206" y="4507998"/>
            <a:ext cx="7450890" cy="11115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2C50A243-5130-EEEC-76DE-890D9F4CE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8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27" grpId="0" animBg="1"/>
      <p:bldP spid="13" grpId="0" animBg="1"/>
      <p:bldP spid="26" grpId="0" animBg="1"/>
      <p:bldP spid="38" grpId="0"/>
      <p:bldP spid="40" grpId="0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92E4796F-D08C-BC7C-4417-4C4422EE1950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Fix 1: Use threshold Verifiable Random Function</a:t>
            </a:r>
          </a:p>
        </p:txBody>
      </p:sp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D08B2B9A-88D5-4753-AB7C-8E02086E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6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l="-81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3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4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5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blipFill>
                <a:blip r:embed="rId17"/>
                <a:stretch>
                  <a:fillRect l="-256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blipFill>
                <a:blip r:embed="rId18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blipFill>
                <a:blip r:embed="rId19"/>
                <a:stretch>
                  <a:fillRect l="-2778" r="-833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CE6F6-F778-749D-DCA2-B68A6A612554}"/>
              </a:ext>
            </a:extLst>
          </p:cNvPr>
          <p:cNvCxnSpPr>
            <a:cxnSpLocks/>
          </p:cNvCxnSpPr>
          <p:nvPr/>
        </p:nvCxnSpPr>
        <p:spPr>
          <a:xfrm flipV="1">
            <a:off x="6621911" y="1786956"/>
            <a:ext cx="813430" cy="89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84202-64D1-7A9A-1A6B-307766B3CFE1}"/>
              </a:ext>
            </a:extLst>
          </p:cNvPr>
          <p:cNvCxnSpPr>
            <a:cxnSpLocks/>
          </p:cNvCxnSpPr>
          <p:nvPr/>
        </p:nvCxnSpPr>
        <p:spPr>
          <a:xfrm flipV="1">
            <a:off x="6628132" y="2994883"/>
            <a:ext cx="81719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CD334-7A7F-F1DC-AEE6-1363F8C08450}"/>
              </a:ext>
            </a:extLst>
          </p:cNvPr>
          <p:cNvCxnSpPr>
            <a:cxnSpLocks/>
          </p:cNvCxnSpPr>
          <p:nvPr/>
        </p:nvCxnSpPr>
        <p:spPr>
          <a:xfrm>
            <a:off x="6623374" y="4066469"/>
            <a:ext cx="8122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/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blipFill>
                <a:blip r:embed="rId20"/>
                <a:stretch>
                  <a:fillRect l="-3125" r="-2187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/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blipFill>
                <a:blip r:embed="rId21"/>
                <a:stretch>
                  <a:fillRect l="-3226" r="-22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/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blipFill>
                <a:blip r:embed="rId22"/>
                <a:stretch>
                  <a:fillRect l="-3030" r="-181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114290F-1F63-1588-DD78-348A31D696DD}"/>
              </a:ext>
            </a:extLst>
          </p:cNvPr>
          <p:cNvSpPr/>
          <p:nvPr/>
        </p:nvSpPr>
        <p:spPr>
          <a:xfrm>
            <a:off x="7454432" y="1551783"/>
            <a:ext cx="1045665" cy="3858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 </a:t>
            </a:r>
          </a:p>
          <a:p>
            <a:pPr algn="ctr"/>
            <a:r>
              <a:rPr lang="en-US" sz="2400" dirty="0"/>
              <a:t>Gather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/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400" b="0" dirty="0"/>
                  <a:t>Binding core,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={1,2,3}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blipFill>
                <a:blip r:embed="rId23"/>
                <a:stretch>
                  <a:fillRect l="-2632" t="-8108" r="-37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14114-4D5E-E772-A540-D8CB7CAB69E2}"/>
              </a:ext>
            </a:extLst>
          </p:cNvPr>
          <p:cNvCxnSpPr>
            <a:cxnSpLocks/>
          </p:cNvCxnSpPr>
          <p:nvPr/>
        </p:nvCxnSpPr>
        <p:spPr>
          <a:xfrm>
            <a:off x="8480314" y="1818856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/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  <a:blipFill>
                <a:blip r:embed="rId24"/>
                <a:stretch>
                  <a:fillRect l="-1124" r="-112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AEB5AE-3544-CC5E-3DFC-DBB2F0ABA6A8}"/>
              </a:ext>
            </a:extLst>
          </p:cNvPr>
          <p:cNvCxnSpPr>
            <a:cxnSpLocks/>
          </p:cNvCxnSpPr>
          <p:nvPr/>
        </p:nvCxnSpPr>
        <p:spPr>
          <a:xfrm>
            <a:off x="8504131" y="3017919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/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  <a:blipFill>
                <a:blip r:embed="rId25"/>
                <a:stretch>
                  <a:fillRect l="-9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829EBF-055E-98A2-8E3F-EEC2C27F40E1}"/>
              </a:ext>
            </a:extLst>
          </p:cNvPr>
          <p:cNvCxnSpPr>
            <a:cxnSpLocks/>
          </p:cNvCxnSpPr>
          <p:nvPr/>
        </p:nvCxnSpPr>
        <p:spPr>
          <a:xfrm>
            <a:off x="8498817" y="4091448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/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  <a:blipFill>
                <a:blip r:embed="rId26"/>
                <a:stretch>
                  <a:fillRect l="-926" r="-92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/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If party with </a:t>
                </a:r>
                <a:r>
                  <a:rPr lang="en-US" sz="2400" b="0" dirty="0">
                    <a:solidFill>
                      <a:schemeClr val="accent5">
                        <a:lumMod val="75000"/>
                      </a:schemeClr>
                    </a:solidFill>
                  </a:rPr>
                  <a:t>maximum rank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terminate. Otherwise, next iteration.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blipFill>
                <a:blip r:embed="rId27"/>
                <a:stretch>
                  <a:fillRect l="-1476" t="-3093" r="-1476" b="-9278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92E4796F-D08C-BC7C-4417-4C4422EE1950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Fix 1: Use threshold Verifiable Random 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BF96B6-5533-E2A9-FBB4-1B2085448A38}"/>
              </a:ext>
            </a:extLst>
          </p:cNvPr>
          <p:cNvSpPr txBox="1"/>
          <p:nvPr/>
        </p:nvSpPr>
        <p:spPr>
          <a:xfrm>
            <a:off x="1287283" y="5801242"/>
            <a:ext cx="9580072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We do not know any threshold VRF without public key cryptography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38A26D0-3828-F1EA-FF8C-E890EBA5B696}"/>
                  </a:ext>
                </a:extLst>
              </p:cNvPr>
              <p:cNvSpPr/>
              <p:nvPr/>
            </p:nvSpPr>
            <p:spPr>
              <a:xfrm>
                <a:off x="9741180" y="2100384"/>
                <a:ext cx="2396416" cy="15155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 b="0" i="0" smtClean="0">
                          <a:latin typeface="Cambria Math" panose="02040503050406030204" pitchFamily="18" charset="0"/>
                        </a:rPr>
                        <m:t>tVRF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b="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38A26D0-3828-F1EA-FF8C-E890EBA5B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180" y="2100384"/>
                <a:ext cx="2396416" cy="1515543"/>
              </a:xfrm>
              <a:prstGeom prst="rect">
                <a:avLst/>
              </a:prstGeom>
              <a:blipFill>
                <a:blip r:embed="rId28"/>
                <a:stretch>
                  <a:fillRect l="-3704" t="-93333" r="-317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AC206C6-5B3D-3EFF-E63A-CF993383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6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7BFD6-9626-EDC3-9A41-D31DFE64CF15}"/>
              </a:ext>
            </a:extLst>
          </p:cNvPr>
          <p:cNvSpPr txBox="1"/>
          <p:nvPr/>
        </p:nvSpPr>
        <p:spPr>
          <a:xfrm>
            <a:off x="2051957" y="3121223"/>
            <a:ext cx="8088086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Our Approach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A338567-E182-1CE7-AE4D-B7152F07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5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 descr="Monitor with solid fill">
            <a:extLst>
              <a:ext uri="{FF2B5EF4-FFF2-40B4-BE49-F238E27FC236}">
                <a16:creationId xmlns:a16="http://schemas.microsoft.com/office/drawing/2014/main" id="{B15A461C-541B-1003-50F7-C2A83D45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8689" y="1727605"/>
            <a:ext cx="608680" cy="608680"/>
          </a:xfrm>
          <a:prstGeom prst="rect">
            <a:avLst/>
          </a:prstGeom>
        </p:spPr>
      </p:pic>
      <p:pic>
        <p:nvPicPr>
          <p:cNvPr id="20" name="Graphic 19" descr="Monitor with solid fill">
            <a:extLst>
              <a:ext uri="{FF2B5EF4-FFF2-40B4-BE49-F238E27FC236}">
                <a16:creationId xmlns:a16="http://schemas.microsoft.com/office/drawing/2014/main" id="{BAE00475-4B6E-6433-2774-D5DB58653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349" y="2462832"/>
            <a:ext cx="608680" cy="608680"/>
          </a:xfrm>
          <a:prstGeom prst="rect">
            <a:avLst/>
          </a:prstGeom>
        </p:spPr>
      </p:pic>
      <p:pic>
        <p:nvPicPr>
          <p:cNvPr id="21" name="Graphic 20" descr="Monitor with solid fill">
            <a:extLst>
              <a:ext uri="{FF2B5EF4-FFF2-40B4-BE49-F238E27FC236}">
                <a16:creationId xmlns:a16="http://schemas.microsoft.com/office/drawing/2014/main" id="{72EC1BA8-C973-BDF5-F8A0-733B251D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348" y="3268355"/>
            <a:ext cx="608680" cy="608680"/>
          </a:xfrm>
          <a:prstGeom prst="rect">
            <a:avLst/>
          </a:prstGeom>
        </p:spPr>
      </p:pic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BFEFEE18-CF60-37C5-4F76-F4EFCF77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8688" y="4073878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/>
              <p:nvPr/>
            </p:nvSpPr>
            <p:spPr>
              <a:xfrm>
                <a:off x="839706" y="1787733"/>
                <a:ext cx="57131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06" y="1787733"/>
                <a:ext cx="57131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/>
              <p:nvPr/>
            </p:nvSpPr>
            <p:spPr>
              <a:xfrm>
                <a:off x="849219" y="2547422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19" y="2547422"/>
                <a:ext cx="57900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5A363F2-0DD3-DB7A-6374-C9C9A870ACCF}"/>
              </a:ext>
            </a:extLst>
          </p:cNvPr>
          <p:cNvSpPr/>
          <p:nvPr/>
        </p:nvSpPr>
        <p:spPr>
          <a:xfrm>
            <a:off x="3250183" y="853328"/>
            <a:ext cx="5847883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600" dirty="0"/>
              <a:t>Index Gather with 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binding cover </a:t>
            </a:r>
            <a:r>
              <a:rPr lang="en-US" sz="2600" dirty="0"/>
              <a:t>property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7ED32F-B91A-F4AD-917E-CFD0168EACF1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Index Cover Gather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0540F-D27F-C142-D2C5-56A1469594E8}"/>
                  </a:ext>
                </a:extLst>
              </p:cNvPr>
              <p:cNvSpPr txBox="1"/>
              <p:nvPr/>
            </p:nvSpPr>
            <p:spPr>
              <a:xfrm>
                <a:off x="839706" y="3314630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0540F-D27F-C142-D2C5-56A146959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06" y="3314630"/>
                <a:ext cx="57900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42103-6CF6-3A37-DCB7-0F57B6534A25}"/>
                  </a:ext>
                </a:extLst>
              </p:cNvPr>
              <p:cNvSpPr txBox="1"/>
              <p:nvPr/>
            </p:nvSpPr>
            <p:spPr>
              <a:xfrm>
                <a:off x="849219" y="4098031"/>
                <a:ext cx="56477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42103-6CF6-3A37-DCB7-0F57B6534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19" y="4098031"/>
                <a:ext cx="564770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5BF95B-4F59-B020-8D8F-8A9F8A2D8AC1}"/>
                  </a:ext>
                </a:extLst>
              </p:cNvPr>
              <p:cNvSpPr txBox="1"/>
              <p:nvPr/>
            </p:nvSpPr>
            <p:spPr>
              <a:xfrm>
                <a:off x="1117102" y="4843908"/>
                <a:ext cx="4097558" cy="8925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600" dirty="0"/>
                  <a:t> is the set of parties party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has locally validated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5BF95B-4F59-B020-8D8F-8A9F8A2D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02" y="4843908"/>
                <a:ext cx="4097558" cy="892552"/>
              </a:xfrm>
              <a:prstGeom prst="rect">
                <a:avLst/>
              </a:prstGeom>
              <a:blipFill>
                <a:blip r:embed="rId10"/>
                <a:stretch>
                  <a:fillRect t="-7042" r="-617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14E8FB-CA41-3906-B4B2-2367F2950893}"/>
              </a:ext>
            </a:extLst>
          </p:cNvPr>
          <p:cNvSpPr/>
          <p:nvPr/>
        </p:nvSpPr>
        <p:spPr>
          <a:xfrm>
            <a:off x="2639878" y="1770919"/>
            <a:ext cx="1294022" cy="2911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Index Cover Gather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66BA79-C658-A450-6CE4-9287B6CFAF1E}"/>
              </a:ext>
            </a:extLst>
          </p:cNvPr>
          <p:cNvCxnSpPr>
            <a:cxnSpLocks/>
          </p:cNvCxnSpPr>
          <p:nvPr/>
        </p:nvCxnSpPr>
        <p:spPr>
          <a:xfrm>
            <a:off x="1999703" y="207525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CF117-D674-A66A-00DF-3CEB0E41B89E}"/>
                  </a:ext>
                </a:extLst>
              </p:cNvPr>
              <p:cNvSpPr txBox="1"/>
              <p:nvPr/>
            </p:nvSpPr>
            <p:spPr>
              <a:xfrm>
                <a:off x="2047867" y="1631639"/>
                <a:ext cx="5405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CF117-D674-A66A-00DF-3CEB0E41B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867" y="1631639"/>
                <a:ext cx="540596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D3B2F-C672-93DA-D077-F704C65B09C8}"/>
              </a:ext>
            </a:extLst>
          </p:cNvPr>
          <p:cNvCxnSpPr>
            <a:cxnSpLocks/>
          </p:cNvCxnSpPr>
          <p:nvPr/>
        </p:nvCxnSpPr>
        <p:spPr>
          <a:xfrm>
            <a:off x="2033858" y="2783747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B0067-412F-9ECB-F1BB-A518F490A2B4}"/>
                  </a:ext>
                </a:extLst>
              </p:cNvPr>
              <p:cNvSpPr txBox="1"/>
              <p:nvPr/>
            </p:nvSpPr>
            <p:spPr>
              <a:xfrm>
                <a:off x="2041986" y="2308309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B0067-412F-9ECB-F1BB-A518F490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86" y="2308309"/>
                <a:ext cx="57900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07CCE-8B22-50AF-18D3-34C30195B825}"/>
              </a:ext>
            </a:extLst>
          </p:cNvPr>
          <p:cNvCxnSpPr>
            <a:cxnSpLocks/>
          </p:cNvCxnSpPr>
          <p:nvPr/>
        </p:nvCxnSpPr>
        <p:spPr>
          <a:xfrm>
            <a:off x="2021984" y="3602863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23277-D84B-3D05-F301-135A94632618}"/>
                  </a:ext>
                </a:extLst>
              </p:cNvPr>
              <p:cNvSpPr txBox="1"/>
              <p:nvPr/>
            </p:nvSpPr>
            <p:spPr>
              <a:xfrm>
                <a:off x="2030112" y="3127425"/>
                <a:ext cx="57900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23277-D84B-3D05-F301-135A9463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112" y="3127425"/>
                <a:ext cx="579005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12ABA3-72B5-47D9-79D5-D540A262870E}"/>
              </a:ext>
            </a:extLst>
          </p:cNvPr>
          <p:cNvCxnSpPr>
            <a:cxnSpLocks/>
          </p:cNvCxnSpPr>
          <p:nvPr/>
        </p:nvCxnSpPr>
        <p:spPr>
          <a:xfrm>
            <a:off x="2021984" y="442972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02C1E-A27A-B585-48BC-C994BA14BB51}"/>
                  </a:ext>
                </a:extLst>
              </p:cNvPr>
              <p:cNvSpPr txBox="1"/>
              <p:nvPr/>
            </p:nvSpPr>
            <p:spPr>
              <a:xfrm>
                <a:off x="2030112" y="3954283"/>
                <a:ext cx="56477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02C1E-A27A-B585-48BC-C994BA14B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112" y="3954283"/>
                <a:ext cx="564770" cy="492443"/>
              </a:xfrm>
              <a:prstGeom prst="rect">
                <a:avLst/>
              </a:prstGeom>
              <a:blipFill>
                <a:blip r:embed="rId1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A32874D5-DD6C-F0CC-1B8B-A7CB4C37F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4204" y="1736425"/>
            <a:ext cx="608680" cy="608680"/>
          </a:xfrm>
          <a:prstGeom prst="rect">
            <a:avLst/>
          </a:prstGeom>
        </p:spPr>
      </p:pic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4D35F27D-C2E8-CA80-26B8-0BA63BEC4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3864" y="2471652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24A2060D-80D2-13DC-14B8-8FC9AB834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3863" y="3277175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866DBFB9-50F2-CEB6-6F26-E8DCC114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4203" y="4082698"/>
            <a:ext cx="608680" cy="60868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CC4037-1664-1BD9-1F9F-5CF8384B19A7}"/>
              </a:ext>
            </a:extLst>
          </p:cNvPr>
          <p:cNvCxnSpPr>
            <a:cxnSpLocks/>
          </p:cNvCxnSpPr>
          <p:nvPr/>
        </p:nvCxnSpPr>
        <p:spPr>
          <a:xfrm>
            <a:off x="3946230" y="2120827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B1B964-C085-D241-4100-A440F577A25B}"/>
                  </a:ext>
                </a:extLst>
              </p:cNvPr>
              <p:cNvSpPr txBox="1"/>
              <p:nvPr/>
            </p:nvSpPr>
            <p:spPr>
              <a:xfrm>
                <a:off x="3994394" y="1677207"/>
                <a:ext cx="5743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B1B964-C085-D241-4100-A440F577A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394" y="1677207"/>
                <a:ext cx="574324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5D9B7C-9390-6A37-F6DE-AA42733F81C2}"/>
              </a:ext>
            </a:extLst>
          </p:cNvPr>
          <p:cNvCxnSpPr>
            <a:cxnSpLocks/>
          </p:cNvCxnSpPr>
          <p:nvPr/>
        </p:nvCxnSpPr>
        <p:spPr>
          <a:xfrm>
            <a:off x="3980385" y="2829315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8CBB5E-CCAE-A8E2-D9A0-03CDE1A300CE}"/>
                  </a:ext>
                </a:extLst>
              </p:cNvPr>
              <p:cNvSpPr txBox="1"/>
              <p:nvPr/>
            </p:nvSpPr>
            <p:spPr>
              <a:xfrm>
                <a:off x="3988513" y="2353877"/>
                <a:ext cx="6150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8CBB5E-CCAE-A8E2-D9A0-03CDE1A30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513" y="2353877"/>
                <a:ext cx="615040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B99A0D-112B-F72C-50E0-1CFB373A4054}"/>
              </a:ext>
            </a:extLst>
          </p:cNvPr>
          <p:cNvCxnSpPr>
            <a:cxnSpLocks/>
          </p:cNvCxnSpPr>
          <p:nvPr/>
        </p:nvCxnSpPr>
        <p:spPr>
          <a:xfrm>
            <a:off x="3968511" y="364843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038DD-DCF3-F1CF-7108-799A44EF5F70}"/>
                  </a:ext>
                </a:extLst>
              </p:cNvPr>
              <p:cNvSpPr txBox="1"/>
              <p:nvPr/>
            </p:nvSpPr>
            <p:spPr>
              <a:xfrm>
                <a:off x="3976639" y="3172993"/>
                <a:ext cx="6150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038DD-DCF3-F1CF-7108-799A44EF5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639" y="3172993"/>
                <a:ext cx="615040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207FF5-1A15-0A81-4096-1BC6EBBFBBEE}"/>
              </a:ext>
            </a:extLst>
          </p:cNvPr>
          <p:cNvCxnSpPr>
            <a:cxnSpLocks/>
          </p:cNvCxnSpPr>
          <p:nvPr/>
        </p:nvCxnSpPr>
        <p:spPr>
          <a:xfrm>
            <a:off x="3968511" y="447528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291251-9AD7-54E0-7B53-95B5012029CB}"/>
                  </a:ext>
                </a:extLst>
              </p:cNvPr>
              <p:cNvSpPr txBox="1"/>
              <p:nvPr/>
            </p:nvSpPr>
            <p:spPr>
              <a:xfrm>
                <a:off x="3976639" y="3999851"/>
                <a:ext cx="61504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291251-9AD7-54E0-7B53-95B50120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639" y="3999851"/>
                <a:ext cx="615040" cy="492443"/>
              </a:xfrm>
              <a:prstGeom prst="rect">
                <a:avLst/>
              </a:prstGeom>
              <a:blipFill>
                <a:blip r:embed="rId1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3CEC16C-2BBC-859C-7708-D0589CDC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27FEDF-A7EB-21F7-503C-98380354E3EB}"/>
                  </a:ext>
                </a:extLst>
              </p:cNvPr>
              <p:cNvSpPr txBox="1"/>
              <p:nvPr/>
            </p:nvSpPr>
            <p:spPr>
              <a:xfrm>
                <a:off x="5563910" y="1736425"/>
                <a:ext cx="6149118" cy="17248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Binding Core: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When the first honest party outputs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There exists a </a:t>
                </a:r>
                <a:r>
                  <a:rPr lang="en-US" sz="2600" dirty="0">
                    <a:solidFill>
                      <a:srgbClr val="7030A0"/>
                    </a:solidFill>
                  </a:rPr>
                  <a:t>core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b="0" dirty="0">
                    <a:solidFill>
                      <a:srgbClr val="7030A0"/>
                    </a:solidFill>
                  </a:rPr>
                  <a:t> </a:t>
                </a:r>
                <a:r>
                  <a:rPr lang="en-US" sz="2600" b="0" dirty="0"/>
                  <a:t>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Everyone outputs a </a:t>
                </a:r>
                <a:r>
                  <a:rPr lang="en-US" sz="2600" dirty="0">
                    <a:solidFill>
                      <a:srgbClr val="7030A0"/>
                    </a:solidFill>
                  </a:rPr>
                  <a:t>superset</a:t>
                </a:r>
                <a:r>
                  <a:rPr lang="en-US" sz="26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27FEDF-A7EB-21F7-503C-98380354E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10" y="1736425"/>
                <a:ext cx="6149118" cy="1724896"/>
              </a:xfrm>
              <a:prstGeom prst="rect">
                <a:avLst/>
              </a:prstGeom>
              <a:blipFill>
                <a:blip r:embed="rId18"/>
                <a:stretch>
                  <a:fillRect l="-1646" t="-2899" b="-57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2ABA7A-F67A-7511-DBB1-115B9F87619B}"/>
                  </a:ext>
                </a:extLst>
              </p:cNvPr>
              <p:cNvSpPr txBox="1"/>
              <p:nvPr/>
            </p:nvSpPr>
            <p:spPr>
              <a:xfrm>
                <a:off x="5563910" y="3590512"/>
                <a:ext cx="6149118" cy="17248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Binding Cover: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When the first honest party outputs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There exists a </a:t>
                </a:r>
                <a:r>
                  <a:rPr lang="en-US" sz="2600" dirty="0">
                    <a:solidFill>
                      <a:srgbClr val="FF0000"/>
                    </a:solidFill>
                  </a:rPr>
                  <a:t>cover 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600" b="0" dirty="0">
                    <a:solidFill>
                      <a:srgbClr val="FF0000"/>
                    </a:solidFill>
                  </a:rPr>
                  <a:t> of valid parties</a:t>
                </a:r>
                <a:endParaRPr lang="en-US" sz="26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Everyone outputs a </a:t>
                </a:r>
                <a:r>
                  <a:rPr lang="en-US" sz="2600" dirty="0">
                    <a:solidFill>
                      <a:srgbClr val="FF0000"/>
                    </a:solidFill>
                  </a:rPr>
                  <a:t>subset</a:t>
                </a:r>
                <a:r>
                  <a:rPr lang="en-US" sz="26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2ABA7A-F67A-7511-DBB1-115B9F87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910" y="3590512"/>
                <a:ext cx="6149118" cy="1724896"/>
              </a:xfrm>
              <a:prstGeom prst="rect">
                <a:avLst/>
              </a:prstGeom>
              <a:blipFill>
                <a:blip r:embed="rId19"/>
                <a:stretch>
                  <a:fillRect l="-1646" t="-2899" r="-617" b="-57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F05F00F-8D43-AFAB-E923-B6A899E368DA}"/>
                  </a:ext>
                </a:extLst>
              </p:cNvPr>
              <p:cNvSpPr/>
              <p:nvPr/>
            </p:nvSpPr>
            <p:spPr>
              <a:xfrm>
                <a:off x="1941931" y="5989027"/>
                <a:ext cx="8308137" cy="4924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Index cover gather protocol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communication cost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F05F00F-8D43-AFAB-E923-B6A899E36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931" y="5989027"/>
                <a:ext cx="8308137" cy="492443"/>
              </a:xfrm>
              <a:prstGeom prst="rect">
                <a:avLst/>
              </a:prstGeom>
              <a:blipFill>
                <a:blip r:embed="rId20"/>
                <a:stretch>
                  <a:fillRect l="-1376" t="-7500" r="-76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416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10" grpId="0" animBg="1"/>
      <p:bldP spid="5" grpId="0"/>
      <p:bldP spid="6" grpId="0"/>
      <p:bldP spid="7" grpId="0" animBg="1"/>
      <p:bldP spid="8" grpId="0" animBg="1"/>
      <p:bldP spid="11" grpId="0"/>
      <p:bldP spid="13" grpId="0"/>
      <p:bldP spid="15" grpId="0"/>
      <p:bldP spid="17" grpId="0"/>
      <p:bldP spid="29" grpId="0"/>
      <p:bldP spid="31" grpId="0"/>
      <p:bldP spid="36" grpId="0"/>
      <p:bldP spid="38" grpId="0"/>
      <p:bldP spid="3" grpId="0" uiExpand="1" build="p" animBg="1"/>
      <p:bldP spid="18" grpId="0" uiExpand="1" build="p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l="-81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3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4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5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blipFill>
                <a:blip r:embed="rId17"/>
                <a:stretch>
                  <a:fillRect l="-256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blipFill>
                <a:blip r:embed="rId18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blipFill>
                <a:blip r:embed="rId19"/>
                <a:stretch>
                  <a:fillRect l="-2778" r="-833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CE6F6-F778-749D-DCA2-B68A6A612554}"/>
              </a:ext>
            </a:extLst>
          </p:cNvPr>
          <p:cNvCxnSpPr>
            <a:cxnSpLocks/>
          </p:cNvCxnSpPr>
          <p:nvPr/>
        </p:nvCxnSpPr>
        <p:spPr>
          <a:xfrm flipV="1">
            <a:off x="6621911" y="1786956"/>
            <a:ext cx="813430" cy="89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84202-64D1-7A9A-1A6B-307766B3CFE1}"/>
              </a:ext>
            </a:extLst>
          </p:cNvPr>
          <p:cNvCxnSpPr>
            <a:cxnSpLocks/>
          </p:cNvCxnSpPr>
          <p:nvPr/>
        </p:nvCxnSpPr>
        <p:spPr>
          <a:xfrm flipV="1">
            <a:off x="6628132" y="2994883"/>
            <a:ext cx="81719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CD334-7A7F-F1DC-AEE6-1363F8C08450}"/>
              </a:ext>
            </a:extLst>
          </p:cNvPr>
          <p:cNvCxnSpPr>
            <a:cxnSpLocks/>
          </p:cNvCxnSpPr>
          <p:nvPr/>
        </p:nvCxnSpPr>
        <p:spPr>
          <a:xfrm>
            <a:off x="6623374" y="4066469"/>
            <a:ext cx="8122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/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blipFill>
                <a:blip r:embed="rId20"/>
                <a:stretch>
                  <a:fillRect l="-3125" r="-2187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/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blipFill>
                <a:blip r:embed="rId21"/>
                <a:stretch>
                  <a:fillRect l="-3226" r="-22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/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blipFill>
                <a:blip r:embed="rId22"/>
                <a:stretch>
                  <a:fillRect l="-3030" r="-181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114290F-1F63-1588-DD78-348A31D696DD}"/>
              </a:ext>
            </a:extLst>
          </p:cNvPr>
          <p:cNvSpPr/>
          <p:nvPr/>
        </p:nvSpPr>
        <p:spPr>
          <a:xfrm>
            <a:off x="7454432" y="1551783"/>
            <a:ext cx="1045665" cy="3858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 </a:t>
            </a:r>
          </a:p>
          <a:p>
            <a:pPr algn="ctr"/>
            <a:r>
              <a:rPr lang="en-US" sz="2400" dirty="0"/>
              <a:t>Gather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/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400" b="0" dirty="0"/>
                  <a:t>Binding core,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={1,2,3}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AC8D1-6C80-3AD7-4E18-89E72B568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877138"/>
                <a:ext cx="3362139" cy="461665"/>
              </a:xfrm>
              <a:prstGeom prst="rect">
                <a:avLst/>
              </a:prstGeom>
              <a:blipFill>
                <a:blip r:embed="rId23"/>
                <a:stretch>
                  <a:fillRect l="-2632" t="-8108" r="-37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14114-4D5E-E772-A540-D8CB7CAB69E2}"/>
              </a:ext>
            </a:extLst>
          </p:cNvPr>
          <p:cNvCxnSpPr>
            <a:cxnSpLocks/>
          </p:cNvCxnSpPr>
          <p:nvPr/>
        </p:nvCxnSpPr>
        <p:spPr>
          <a:xfrm>
            <a:off x="8480314" y="1818856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/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  <a:blipFill>
                <a:blip r:embed="rId24"/>
                <a:stretch>
                  <a:fillRect l="-1124" r="-112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AEB5AE-3544-CC5E-3DFC-DBB2F0ABA6A8}"/>
              </a:ext>
            </a:extLst>
          </p:cNvPr>
          <p:cNvCxnSpPr>
            <a:cxnSpLocks/>
          </p:cNvCxnSpPr>
          <p:nvPr/>
        </p:nvCxnSpPr>
        <p:spPr>
          <a:xfrm>
            <a:off x="8504131" y="3017919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/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  <a:blipFill>
                <a:blip r:embed="rId25"/>
                <a:stretch>
                  <a:fillRect l="-9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829EBF-055E-98A2-8E3F-EEC2C27F40E1}"/>
              </a:ext>
            </a:extLst>
          </p:cNvPr>
          <p:cNvCxnSpPr>
            <a:cxnSpLocks/>
          </p:cNvCxnSpPr>
          <p:nvPr/>
        </p:nvCxnSpPr>
        <p:spPr>
          <a:xfrm>
            <a:off x="8498817" y="4091448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/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  <a:blipFill>
                <a:blip r:embed="rId26"/>
                <a:stretch>
                  <a:fillRect l="-926" r="-92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/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If party with </a:t>
                </a:r>
                <a:r>
                  <a:rPr lang="en-US" sz="2400" b="0" dirty="0">
                    <a:solidFill>
                      <a:schemeClr val="accent5">
                        <a:lumMod val="75000"/>
                      </a:schemeClr>
                    </a:solidFill>
                  </a:rPr>
                  <a:t>maximum rank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terminate. Otherwise, next iteration.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blipFill>
                <a:blip r:embed="rId27"/>
                <a:stretch>
                  <a:fillRect l="-1476" t="-3093" r="-1476" b="-9278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92E4796F-D08C-BC7C-4417-4C4422EE1950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Insecure weak-leader 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/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blipFill>
                <a:blip r:embed="rId28"/>
                <a:stretch>
                  <a:fillRect l="-8475" t="-125843" r="-5650" b="-16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B721-1172-BA50-5BF7-4B42F6A4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8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l="-81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3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4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5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blipFill>
                <a:blip r:embed="rId17"/>
                <a:stretch>
                  <a:fillRect l="-256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blipFill>
                <a:blip r:embed="rId18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blipFill>
                <a:blip r:embed="rId19"/>
                <a:stretch>
                  <a:fillRect l="-2778" r="-833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CE6F6-F778-749D-DCA2-B68A6A612554}"/>
              </a:ext>
            </a:extLst>
          </p:cNvPr>
          <p:cNvCxnSpPr>
            <a:cxnSpLocks/>
          </p:cNvCxnSpPr>
          <p:nvPr/>
        </p:nvCxnSpPr>
        <p:spPr>
          <a:xfrm flipV="1">
            <a:off x="6621911" y="1786956"/>
            <a:ext cx="813430" cy="89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84202-64D1-7A9A-1A6B-307766B3CFE1}"/>
              </a:ext>
            </a:extLst>
          </p:cNvPr>
          <p:cNvCxnSpPr>
            <a:cxnSpLocks/>
          </p:cNvCxnSpPr>
          <p:nvPr/>
        </p:nvCxnSpPr>
        <p:spPr>
          <a:xfrm flipV="1">
            <a:off x="6628132" y="2994883"/>
            <a:ext cx="81719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CD334-7A7F-F1DC-AEE6-1363F8C08450}"/>
              </a:ext>
            </a:extLst>
          </p:cNvPr>
          <p:cNvCxnSpPr>
            <a:cxnSpLocks/>
          </p:cNvCxnSpPr>
          <p:nvPr/>
        </p:nvCxnSpPr>
        <p:spPr>
          <a:xfrm>
            <a:off x="6623374" y="4066469"/>
            <a:ext cx="8122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/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blipFill>
                <a:blip r:embed="rId20"/>
                <a:stretch>
                  <a:fillRect l="-3125" r="-2187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/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blipFill>
                <a:blip r:embed="rId21"/>
                <a:stretch>
                  <a:fillRect l="-3226" r="-22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/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blipFill>
                <a:blip r:embed="rId22"/>
                <a:stretch>
                  <a:fillRect l="-3030" r="-181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114290F-1F63-1588-DD78-348A31D696DD}"/>
              </a:ext>
            </a:extLst>
          </p:cNvPr>
          <p:cNvSpPr/>
          <p:nvPr/>
        </p:nvSpPr>
        <p:spPr>
          <a:xfrm>
            <a:off x="7453152" y="1562050"/>
            <a:ext cx="1045665" cy="3858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 Cover</a:t>
            </a:r>
          </a:p>
          <a:p>
            <a:pPr algn="ctr"/>
            <a:r>
              <a:rPr lang="en-US" sz="2400" dirty="0"/>
              <a:t>Gather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14114-4D5E-E772-A540-D8CB7CAB69E2}"/>
              </a:ext>
            </a:extLst>
          </p:cNvPr>
          <p:cNvCxnSpPr>
            <a:cxnSpLocks/>
          </p:cNvCxnSpPr>
          <p:nvPr/>
        </p:nvCxnSpPr>
        <p:spPr>
          <a:xfrm>
            <a:off x="8480314" y="1818856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/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  <a:blipFill>
                <a:blip r:embed="rId23"/>
                <a:stretch>
                  <a:fillRect l="-1124" r="-112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AEB5AE-3544-CC5E-3DFC-DBB2F0ABA6A8}"/>
              </a:ext>
            </a:extLst>
          </p:cNvPr>
          <p:cNvCxnSpPr>
            <a:cxnSpLocks/>
          </p:cNvCxnSpPr>
          <p:nvPr/>
        </p:nvCxnSpPr>
        <p:spPr>
          <a:xfrm>
            <a:off x="8504131" y="3017919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/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  <a:blipFill>
                <a:blip r:embed="rId24"/>
                <a:stretch>
                  <a:fillRect l="-9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829EBF-055E-98A2-8E3F-EEC2C27F40E1}"/>
              </a:ext>
            </a:extLst>
          </p:cNvPr>
          <p:cNvCxnSpPr>
            <a:cxnSpLocks/>
          </p:cNvCxnSpPr>
          <p:nvPr/>
        </p:nvCxnSpPr>
        <p:spPr>
          <a:xfrm>
            <a:off x="8498817" y="4091448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/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  <a:blipFill>
                <a:blip r:embed="rId25"/>
                <a:stretch>
                  <a:fillRect l="-926" r="-92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/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If party with </a:t>
                </a:r>
                <a:r>
                  <a:rPr lang="en-US" sz="2400" b="0" dirty="0">
                    <a:solidFill>
                      <a:schemeClr val="accent5">
                        <a:lumMod val="75000"/>
                      </a:schemeClr>
                    </a:solidFill>
                  </a:rPr>
                  <a:t>maximum rank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terminate. Otherwise, next iteration.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blipFill>
                <a:blip r:embed="rId26"/>
                <a:stretch>
                  <a:fillRect l="-1476" t="-3093" r="-1476" b="-9278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92E4796F-D08C-BC7C-4417-4C4422EE1950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Our secure weak-leader 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/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blipFill>
                <a:blip r:embed="rId27"/>
                <a:stretch>
                  <a:fillRect l="-8475" t="-125843" r="-5650" b="-16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C5CD7-C134-EB90-E6F9-8E41A3C8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42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l="-81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3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4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5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blipFill>
                <a:blip r:embed="rId17"/>
                <a:stretch>
                  <a:fillRect l="-256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blipFill>
                <a:blip r:embed="rId18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blipFill>
                <a:blip r:embed="rId19"/>
                <a:stretch>
                  <a:fillRect l="-2778" r="-833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CE6F6-F778-749D-DCA2-B68A6A612554}"/>
              </a:ext>
            </a:extLst>
          </p:cNvPr>
          <p:cNvCxnSpPr>
            <a:cxnSpLocks/>
          </p:cNvCxnSpPr>
          <p:nvPr/>
        </p:nvCxnSpPr>
        <p:spPr>
          <a:xfrm flipV="1">
            <a:off x="6621911" y="1786956"/>
            <a:ext cx="813430" cy="89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84202-64D1-7A9A-1A6B-307766B3CFE1}"/>
              </a:ext>
            </a:extLst>
          </p:cNvPr>
          <p:cNvCxnSpPr>
            <a:cxnSpLocks/>
          </p:cNvCxnSpPr>
          <p:nvPr/>
        </p:nvCxnSpPr>
        <p:spPr>
          <a:xfrm flipV="1">
            <a:off x="6628132" y="2994883"/>
            <a:ext cx="81719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CD334-7A7F-F1DC-AEE6-1363F8C08450}"/>
              </a:ext>
            </a:extLst>
          </p:cNvPr>
          <p:cNvCxnSpPr>
            <a:cxnSpLocks/>
          </p:cNvCxnSpPr>
          <p:nvPr/>
        </p:nvCxnSpPr>
        <p:spPr>
          <a:xfrm>
            <a:off x="6623374" y="4066469"/>
            <a:ext cx="8122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/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blipFill>
                <a:blip r:embed="rId20"/>
                <a:stretch>
                  <a:fillRect l="-3125" r="-2187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/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blipFill>
                <a:blip r:embed="rId21"/>
                <a:stretch>
                  <a:fillRect l="-3226" r="-22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/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blipFill>
                <a:blip r:embed="rId22"/>
                <a:stretch>
                  <a:fillRect l="-3030" r="-181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114290F-1F63-1588-DD78-348A31D696DD}"/>
              </a:ext>
            </a:extLst>
          </p:cNvPr>
          <p:cNvSpPr/>
          <p:nvPr/>
        </p:nvSpPr>
        <p:spPr>
          <a:xfrm>
            <a:off x="7453152" y="1562050"/>
            <a:ext cx="1045665" cy="3858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 Cover</a:t>
            </a:r>
          </a:p>
          <a:p>
            <a:pPr algn="ctr"/>
            <a:r>
              <a:rPr lang="en-US" sz="2400" dirty="0"/>
              <a:t>Gather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14114-4D5E-E772-A540-D8CB7CAB69E2}"/>
              </a:ext>
            </a:extLst>
          </p:cNvPr>
          <p:cNvCxnSpPr>
            <a:cxnSpLocks/>
          </p:cNvCxnSpPr>
          <p:nvPr/>
        </p:nvCxnSpPr>
        <p:spPr>
          <a:xfrm>
            <a:off x="8480314" y="1818856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/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  <a:blipFill>
                <a:blip r:embed="rId23"/>
                <a:stretch>
                  <a:fillRect l="-1124" r="-112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AEB5AE-3544-CC5E-3DFC-DBB2F0ABA6A8}"/>
              </a:ext>
            </a:extLst>
          </p:cNvPr>
          <p:cNvCxnSpPr>
            <a:cxnSpLocks/>
          </p:cNvCxnSpPr>
          <p:nvPr/>
        </p:nvCxnSpPr>
        <p:spPr>
          <a:xfrm>
            <a:off x="8504131" y="3017919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/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  <a:blipFill>
                <a:blip r:embed="rId24"/>
                <a:stretch>
                  <a:fillRect l="-9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829EBF-055E-98A2-8E3F-EEC2C27F40E1}"/>
              </a:ext>
            </a:extLst>
          </p:cNvPr>
          <p:cNvCxnSpPr>
            <a:cxnSpLocks/>
          </p:cNvCxnSpPr>
          <p:nvPr/>
        </p:nvCxnSpPr>
        <p:spPr>
          <a:xfrm>
            <a:off x="8498817" y="4091448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/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  <a:blipFill>
                <a:blip r:embed="rId25"/>
                <a:stretch>
                  <a:fillRect l="-926" r="-92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/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If party with </a:t>
                </a:r>
                <a:r>
                  <a:rPr lang="en-US" sz="2400" b="0" dirty="0">
                    <a:solidFill>
                      <a:schemeClr val="accent5">
                        <a:lumMod val="75000"/>
                      </a:schemeClr>
                    </a:solidFill>
                  </a:rPr>
                  <a:t>maximum rank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terminate. Otherwise, next iteration.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blipFill>
                <a:blip r:embed="rId26"/>
                <a:stretch>
                  <a:fillRect l="-1476" t="-3093" r="-1476" b="-9278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92E4796F-D08C-BC7C-4417-4C4422EE1950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Our secure weak-leader 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/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blipFill>
                <a:blip r:embed="rId27"/>
                <a:stretch>
                  <a:fillRect l="-8475" t="-125843" r="-5650" b="-16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BAFF33-F8DF-B155-F973-7C9045D79CB3}"/>
                  </a:ext>
                </a:extLst>
              </p:cNvPr>
              <p:cNvSpPr/>
              <p:nvPr/>
            </p:nvSpPr>
            <p:spPr>
              <a:xfrm>
                <a:off x="6628132" y="891646"/>
                <a:ext cx="173207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BAFF33-F8DF-B155-F973-7C9045D79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132" y="891646"/>
                <a:ext cx="1732077" cy="461665"/>
              </a:xfrm>
              <a:prstGeom prst="rect">
                <a:avLst/>
              </a:prstGeom>
              <a:blipFill>
                <a:blip r:embed="rId28"/>
                <a:stretch>
                  <a:fillRect r="-725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81E8E-0D9C-8151-57E5-2646B940A2B9}"/>
                  </a:ext>
                </a:extLst>
              </p:cNvPr>
              <p:cNvSpPr/>
              <p:nvPr/>
            </p:nvSpPr>
            <p:spPr>
              <a:xfrm>
                <a:off x="8482566" y="892281"/>
                <a:ext cx="1939260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81E8E-0D9C-8151-57E5-2646B940A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566" y="892281"/>
                <a:ext cx="1939260" cy="461665"/>
              </a:xfrm>
              <a:prstGeom prst="rect">
                <a:avLst/>
              </a:prstGeom>
              <a:blipFill>
                <a:blip r:embed="rId29"/>
                <a:stretch>
                  <a:fillRect r="-64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7CA6001-45A7-E191-90C0-2985FC8C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92E4796F-D08C-BC7C-4417-4C4422EE1950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Lets try to attack our weak-leader election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5A47C62C-9B0B-6B9B-96F4-C61E6D58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76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EC069F41-093E-EA40-A30E-C576FFE3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99" y="1671424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9C7BA309-B04A-F542-A366-AA53A80F5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5859" y="2406651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0312ED78-BE3F-1542-B57F-05326C6A6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5858" y="3212174"/>
            <a:ext cx="608680" cy="608680"/>
          </a:xfrm>
          <a:prstGeom prst="rect">
            <a:avLst/>
          </a:prstGeom>
        </p:spPr>
      </p:pic>
      <p:pic>
        <p:nvPicPr>
          <p:cNvPr id="28" name="Graphic 27" descr="Monitor with solid fill">
            <a:extLst>
              <a:ext uri="{FF2B5EF4-FFF2-40B4-BE49-F238E27FC236}">
                <a16:creationId xmlns:a16="http://schemas.microsoft.com/office/drawing/2014/main" id="{AD196921-4E74-9F47-937D-A5798E554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98" y="4017697"/>
            <a:ext cx="608680" cy="608680"/>
          </a:xfrm>
          <a:prstGeom prst="rect">
            <a:avLst/>
          </a:prstGeom>
        </p:spPr>
      </p:pic>
      <p:pic>
        <p:nvPicPr>
          <p:cNvPr id="19" name="Graphic 18" descr="Monitor with solid fill">
            <a:extLst>
              <a:ext uri="{FF2B5EF4-FFF2-40B4-BE49-F238E27FC236}">
                <a16:creationId xmlns:a16="http://schemas.microsoft.com/office/drawing/2014/main" id="{B15A461C-541B-1003-50F7-C2A83D45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08" y="1663681"/>
            <a:ext cx="608680" cy="608680"/>
          </a:xfrm>
          <a:prstGeom prst="rect">
            <a:avLst/>
          </a:prstGeom>
        </p:spPr>
      </p:pic>
      <p:pic>
        <p:nvPicPr>
          <p:cNvPr id="20" name="Graphic 19" descr="Monitor with solid fill">
            <a:extLst>
              <a:ext uri="{FF2B5EF4-FFF2-40B4-BE49-F238E27FC236}">
                <a16:creationId xmlns:a16="http://schemas.microsoft.com/office/drawing/2014/main" id="{BAE00475-4B6E-6433-2774-D5DB58653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68" y="2398908"/>
            <a:ext cx="608680" cy="608680"/>
          </a:xfrm>
          <a:prstGeom prst="rect">
            <a:avLst/>
          </a:prstGeom>
        </p:spPr>
      </p:pic>
      <p:pic>
        <p:nvPicPr>
          <p:cNvPr id="21" name="Graphic 20" descr="Monitor with solid fill">
            <a:extLst>
              <a:ext uri="{FF2B5EF4-FFF2-40B4-BE49-F238E27FC236}">
                <a16:creationId xmlns:a16="http://schemas.microsoft.com/office/drawing/2014/main" id="{72EC1BA8-C973-BDF5-F8A0-733B251D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067" y="3204431"/>
            <a:ext cx="608680" cy="608680"/>
          </a:xfrm>
          <a:prstGeom prst="rect">
            <a:avLst/>
          </a:prstGeom>
        </p:spPr>
      </p:pic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BFEFEE18-CF60-37C5-4F76-F4EFCF77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07" y="4009954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/>
              <p:nvPr/>
            </p:nvSpPr>
            <p:spPr>
              <a:xfrm>
                <a:off x="429170" y="1663681"/>
                <a:ext cx="546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0" y="1663681"/>
                <a:ext cx="5460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/>
              <p:nvPr/>
            </p:nvSpPr>
            <p:spPr>
              <a:xfrm>
                <a:off x="422053" y="2374108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3" y="2374108"/>
                <a:ext cx="553164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02005B-E4C5-7F13-2C34-057922E011F0}"/>
                  </a:ext>
                </a:extLst>
              </p:cNvPr>
              <p:cNvSpPr txBox="1"/>
              <p:nvPr/>
            </p:nvSpPr>
            <p:spPr>
              <a:xfrm>
                <a:off x="429170" y="3219035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02005B-E4C5-7F13-2C34-057922E01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0" y="3219035"/>
                <a:ext cx="553164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970A2-292A-0110-BBEE-4950BEE1BEA8}"/>
                  </a:ext>
                </a:extLst>
              </p:cNvPr>
              <p:cNvSpPr txBox="1"/>
              <p:nvPr/>
            </p:nvSpPr>
            <p:spPr>
              <a:xfrm>
                <a:off x="422053" y="4027360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970A2-292A-0110-BBEE-4950BEE1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3" y="4027360"/>
                <a:ext cx="553164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7EAF9DDB-3C6C-9294-973C-1F349ADB0B6B}"/>
              </a:ext>
            </a:extLst>
          </p:cNvPr>
          <p:cNvSpPr/>
          <p:nvPr/>
        </p:nvSpPr>
        <p:spPr>
          <a:xfrm>
            <a:off x="2046632" y="1663681"/>
            <a:ext cx="1294022" cy="3033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625C12-B30F-D8C0-4825-40FD821B33CF}"/>
              </a:ext>
            </a:extLst>
          </p:cNvPr>
          <p:cNvCxnSpPr>
            <a:cxnSpLocks/>
          </p:cNvCxnSpPr>
          <p:nvPr/>
        </p:nvCxnSpPr>
        <p:spPr>
          <a:xfrm>
            <a:off x="1406457" y="196802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D2EA6-CAB7-204E-86B5-F6328635AA95}"/>
                  </a:ext>
                </a:extLst>
              </p:cNvPr>
              <p:cNvSpPr txBox="1"/>
              <p:nvPr/>
            </p:nvSpPr>
            <p:spPr>
              <a:xfrm>
                <a:off x="1454621" y="1524401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D2EA6-CAB7-204E-86B5-F6328635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21" y="1524401"/>
                <a:ext cx="42704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8FD4F8-8FD8-29F9-1372-C5A3984ECD7F}"/>
              </a:ext>
            </a:extLst>
          </p:cNvPr>
          <p:cNvCxnSpPr>
            <a:cxnSpLocks/>
          </p:cNvCxnSpPr>
          <p:nvPr/>
        </p:nvCxnSpPr>
        <p:spPr>
          <a:xfrm>
            <a:off x="3341339" y="196802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17E31E-FE7D-3147-57CA-45D7D990733F}"/>
                  </a:ext>
                </a:extLst>
              </p:cNvPr>
              <p:cNvSpPr txBox="1"/>
              <p:nvPr/>
            </p:nvSpPr>
            <p:spPr>
              <a:xfrm>
                <a:off x="3398331" y="1557425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17E31E-FE7D-3147-57CA-45D7D990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331" y="1557425"/>
                <a:ext cx="42704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EC9FCF-1569-FB3D-C570-26AA8E189132}"/>
              </a:ext>
            </a:extLst>
          </p:cNvPr>
          <p:cNvCxnSpPr>
            <a:cxnSpLocks/>
          </p:cNvCxnSpPr>
          <p:nvPr/>
        </p:nvCxnSpPr>
        <p:spPr>
          <a:xfrm>
            <a:off x="1440612" y="267650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92476D-FBC1-EDC1-2C20-EBCA1DF1AB3F}"/>
                  </a:ext>
                </a:extLst>
              </p:cNvPr>
              <p:cNvSpPr txBox="1"/>
              <p:nvPr/>
            </p:nvSpPr>
            <p:spPr>
              <a:xfrm>
                <a:off x="1470256" y="2222587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92476D-FBC1-EDC1-2C20-EBCA1DF1A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56" y="2222587"/>
                <a:ext cx="42704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AC5A92-9C10-DFFB-D191-47A52982AAB7}"/>
              </a:ext>
            </a:extLst>
          </p:cNvPr>
          <p:cNvCxnSpPr>
            <a:cxnSpLocks/>
          </p:cNvCxnSpPr>
          <p:nvPr/>
        </p:nvCxnSpPr>
        <p:spPr>
          <a:xfrm>
            <a:off x="3375494" y="267650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07152E-AB67-6DC4-0B9F-F06700C8895B}"/>
                  </a:ext>
                </a:extLst>
              </p:cNvPr>
              <p:cNvSpPr txBox="1"/>
              <p:nvPr/>
            </p:nvSpPr>
            <p:spPr>
              <a:xfrm>
                <a:off x="3405221" y="2222587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07152E-AB67-6DC4-0B9F-F06700C8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221" y="2222587"/>
                <a:ext cx="42704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AEEB777-71FB-95B5-2B6F-C3FD233E095B}"/>
              </a:ext>
            </a:extLst>
          </p:cNvPr>
          <p:cNvCxnSpPr>
            <a:cxnSpLocks/>
          </p:cNvCxnSpPr>
          <p:nvPr/>
        </p:nvCxnSpPr>
        <p:spPr>
          <a:xfrm>
            <a:off x="1428738" y="3495625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35D984-6230-68BF-70E2-579156F32F67}"/>
                  </a:ext>
                </a:extLst>
              </p:cNvPr>
              <p:cNvSpPr txBox="1"/>
              <p:nvPr/>
            </p:nvSpPr>
            <p:spPr>
              <a:xfrm>
                <a:off x="1458382" y="3041703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35D984-6230-68BF-70E2-579156F32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82" y="3041703"/>
                <a:ext cx="553164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AD098E9-69E0-0398-556A-5FEDE546422A}"/>
              </a:ext>
            </a:extLst>
          </p:cNvPr>
          <p:cNvCxnSpPr>
            <a:cxnSpLocks/>
          </p:cNvCxnSpPr>
          <p:nvPr/>
        </p:nvCxnSpPr>
        <p:spPr>
          <a:xfrm>
            <a:off x="1428738" y="4322483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6D88D8-481A-039E-7F12-5AAD9C7428B2}"/>
                  </a:ext>
                </a:extLst>
              </p:cNvPr>
              <p:cNvSpPr txBox="1"/>
              <p:nvPr/>
            </p:nvSpPr>
            <p:spPr>
              <a:xfrm>
                <a:off x="1458382" y="3868561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6D88D8-481A-039E-7F12-5AAD9C742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82" y="3868561"/>
                <a:ext cx="42704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C7F2394-C685-AE50-A8C3-74995CCB0D89}"/>
              </a:ext>
            </a:extLst>
          </p:cNvPr>
          <p:cNvCxnSpPr>
            <a:cxnSpLocks/>
          </p:cNvCxnSpPr>
          <p:nvPr/>
        </p:nvCxnSpPr>
        <p:spPr>
          <a:xfrm>
            <a:off x="3363620" y="4322483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126516-9DDD-3B2A-0F38-2E44F9BA112F}"/>
                  </a:ext>
                </a:extLst>
              </p:cNvPr>
              <p:cNvSpPr txBox="1"/>
              <p:nvPr/>
            </p:nvSpPr>
            <p:spPr>
              <a:xfrm>
                <a:off x="3393347" y="3868561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126516-9DDD-3B2A-0F38-2E44F9BA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7" y="3868561"/>
                <a:ext cx="42704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364562-F5D9-9144-CC96-12C85B9E10F1}"/>
                  </a:ext>
                </a:extLst>
              </p:cNvPr>
              <p:cNvSpPr txBox="1"/>
              <p:nvPr/>
            </p:nvSpPr>
            <p:spPr>
              <a:xfrm>
                <a:off x="4841644" y="1663681"/>
                <a:ext cx="6991354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rgbClr val="7030A0"/>
                    </a:solidFill>
                  </a:rPr>
                  <a:t>Agreement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rgbClr val="7030A0"/>
                    </a:solidFill>
                  </a:rPr>
                  <a:t>Validity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All honest node input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600" dirty="0"/>
                  <a:t> BA outputs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364562-F5D9-9144-CC96-12C85B9E1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44" y="1663681"/>
                <a:ext cx="6991354" cy="1692771"/>
              </a:xfrm>
              <a:prstGeom prst="rect">
                <a:avLst/>
              </a:prstGeom>
              <a:blipFill>
                <a:blip r:embed="rId15"/>
                <a:stretch>
                  <a:fillRect l="-1452" t="-3731" b="-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C77E9DF-F68F-F802-7C82-106F439A07D7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Binary Agreement/Consensus [</a:t>
            </a:r>
            <a:r>
              <a:rPr lang="en-US" sz="3800" dirty="0" err="1">
                <a:latin typeface="+mn-lt"/>
              </a:rPr>
              <a:t>Lamport</a:t>
            </a:r>
            <a:r>
              <a:rPr lang="en-US" sz="3800" dirty="0">
                <a:latin typeface="+mn-lt"/>
              </a:rPr>
              <a:t> 1982]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3D67F4-051F-CABB-942E-D6BE3214C65F}"/>
                  </a:ext>
                </a:extLst>
              </p:cNvPr>
              <p:cNvSpPr/>
              <p:nvPr/>
            </p:nvSpPr>
            <p:spPr>
              <a:xfrm>
                <a:off x="842056" y="838453"/>
                <a:ext cx="9020098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party protocol tolerating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 failures to agree on a </a:t>
                </a:r>
                <a:r>
                  <a:rPr lang="en-US" sz="2600" dirty="0">
                    <a:solidFill>
                      <a:srgbClr val="0070C0"/>
                    </a:solidFill>
                  </a:rPr>
                  <a:t>single bit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3D67F4-051F-CABB-942E-D6BE3214C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56" y="838453"/>
                <a:ext cx="9020098" cy="492443"/>
              </a:xfrm>
              <a:prstGeom prst="rect">
                <a:avLst/>
              </a:prstGeom>
              <a:blipFill>
                <a:blip r:embed="rId16"/>
                <a:stretch>
                  <a:fillRect t="-1282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551AA7-FE8D-FDAA-09FF-EA889093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71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l="-81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3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4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5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blipFill>
                <a:blip r:embed="rId17"/>
                <a:stretch>
                  <a:fillRect l="-256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blipFill>
                <a:blip r:embed="rId18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blipFill>
                <a:blip r:embed="rId19"/>
                <a:stretch>
                  <a:fillRect l="-2778" r="-833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CE6F6-F778-749D-DCA2-B68A6A612554}"/>
              </a:ext>
            </a:extLst>
          </p:cNvPr>
          <p:cNvCxnSpPr>
            <a:cxnSpLocks/>
          </p:cNvCxnSpPr>
          <p:nvPr/>
        </p:nvCxnSpPr>
        <p:spPr>
          <a:xfrm flipV="1">
            <a:off x="6621911" y="1786956"/>
            <a:ext cx="813430" cy="89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84202-64D1-7A9A-1A6B-307766B3CFE1}"/>
              </a:ext>
            </a:extLst>
          </p:cNvPr>
          <p:cNvCxnSpPr>
            <a:cxnSpLocks/>
          </p:cNvCxnSpPr>
          <p:nvPr/>
        </p:nvCxnSpPr>
        <p:spPr>
          <a:xfrm flipV="1">
            <a:off x="6628132" y="2994883"/>
            <a:ext cx="81719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CD334-7A7F-F1DC-AEE6-1363F8C08450}"/>
              </a:ext>
            </a:extLst>
          </p:cNvPr>
          <p:cNvCxnSpPr>
            <a:cxnSpLocks/>
          </p:cNvCxnSpPr>
          <p:nvPr/>
        </p:nvCxnSpPr>
        <p:spPr>
          <a:xfrm>
            <a:off x="6623374" y="4066469"/>
            <a:ext cx="8122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/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blipFill>
                <a:blip r:embed="rId20"/>
                <a:stretch>
                  <a:fillRect l="-3125" r="-2187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/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blipFill>
                <a:blip r:embed="rId21"/>
                <a:stretch>
                  <a:fillRect l="-3226" r="-22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/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blipFill>
                <a:blip r:embed="rId22"/>
                <a:stretch>
                  <a:fillRect l="-3030" r="-181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114290F-1F63-1588-DD78-348A31D696DD}"/>
              </a:ext>
            </a:extLst>
          </p:cNvPr>
          <p:cNvSpPr/>
          <p:nvPr/>
        </p:nvSpPr>
        <p:spPr>
          <a:xfrm>
            <a:off x="7453152" y="1562050"/>
            <a:ext cx="1045665" cy="3858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 Cover</a:t>
            </a:r>
          </a:p>
          <a:p>
            <a:pPr algn="ctr"/>
            <a:r>
              <a:rPr lang="en-US" sz="2400" dirty="0"/>
              <a:t>Gather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14114-4D5E-E772-A540-D8CB7CAB69E2}"/>
              </a:ext>
            </a:extLst>
          </p:cNvPr>
          <p:cNvCxnSpPr>
            <a:cxnSpLocks/>
          </p:cNvCxnSpPr>
          <p:nvPr/>
        </p:nvCxnSpPr>
        <p:spPr>
          <a:xfrm>
            <a:off x="8480314" y="1818856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/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  <a:blipFill>
                <a:blip r:embed="rId23"/>
                <a:stretch>
                  <a:fillRect l="-1124" r="-112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AEB5AE-3544-CC5E-3DFC-DBB2F0ABA6A8}"/>
              </a:ext>
            </a:extLst>
          </p:cNvPr>
          <p:cNvCxnSpPr>
            <a:cxnSpLocks/>
          </p:cNvCxnSpPr>
          <p:nvPr/>
        </p:nvCxnSpPr>
        <p:spPr>
          <a:xfrm>
            <a:off x="8504131" y="3017919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/>
              <p:nvPr/>
            </p:nvSpPr>
            <p:spPr>
              <a:xfrm>
                <a:off x="8423224" y="2547158"/>
                <a:ext cx="11256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224" y="2547158"/>
                <a:ext cx="1125629" cy="461665"/>
              </a:xfrm>
              <a:prstGeom prst="rect">
                <a:avLst/>
              </a:prstGeom>
              <a:blipFill>
                <a:blip r:embed="rId24"/>
                <a:stretch>
                  <a:fillRect l="-1124" r="-112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829EBF-055E-98A2-8E3F-EEC2C27F40E1}"/>
              </a:ext>
            </a:extLst>
          </p:cNvPr>
          <p:cNvCxnSpPr>
            <a:cxnSpLocks/>
          </p:cNvCxnSpPr>
          <p:nvPr/>
        </p:nvCxnSpPr>
        <p:spPr>
          <a:xfrm>
            <a:off x="8498817" y="4091448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/>
              <p:nvPr/>
            </p:nvSpPr>
            <p:spPr>
              <a:xfrm>
                <a:off x="8417910" y="3620687"/>
                <a:ext cx="11256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910" y="3620687"/>
                <a:ext cx="1125629" cy="461665"/>
              </a:xfrm>
              <a:prstGeom prst="rect">
                <a:avLst/>
              </a:prstGeom>
              <a:blipFill>
                <a:blip r:embed="rId25"/>
                <a:stretch>
                  <a:fillRect l="-1111" r="-111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/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If party with </a:t>
                </a:r>
                <a:r>
                  <a:rPr lang="en-US" sz="2400" b="0" dirty="0">
                    <a:solidFill>
                      <a:schemeClr val="accent5">
                        <a:lumMod val="75000"/>
                      </a:schemeClr>
                    </a:solidFill>
                  </a:rPr>
                  <a:t>maximum rank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terminate. Otherwise, next iteration.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blipFill>
                <a:blip r:embed="rId26"/>
                <a:stretch>
                  <a:fillRect l="-1476" t="-3093" r="-1476" b="-9278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/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blipFill>
                <a:blip r:embed="rId27"/>
                <a:stretch>
                  <a:fillRect l="-8475" t="-125843" r="-5650" b="-16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BAFF33-F8DF-B155-F973-7C9045D79CB3}"/>
                  </a:ext>
                </a:extLst>
              </p:cNvPr>
              <p:cNvSpPr/>
              <p:nvPr/>
            </p:nvSpPr>
            <p:spPr>
              <a:xfrm>
                <a:off x="6628132" y="891646"/>
                <a:ext cx="173207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BAFF33-F8DF-B155-F973-7C9045D79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132" y="891646"/>
                <a:ext cx="1732077" cy="461665"/>
              </a:xfrm>
              <a:prstGeom prst="rect">
                <a:avLst/>
              </a:prstGeom>
              <a:blipFill>
                <a:blip r:embed="rId28"/>
                <a:stretch>
                  <a:fillRect r="-725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81E8E-0D9C-8151-57E5-2646B940A2B9}"/>
                  </a:ext>
                </a:extLst>
              </p:cNvPr>
              <p:cNvSpPr/>
              <p:nvPr/>
            </p:nvSpPr>
            <p:spPr>
              <a:xfrm>
                <a:off x="8482566" y="892281"/>
                <a:ext cx="173207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81E8E-0D9C-8151-57E5-2646B940A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566" y="892281"/>
                <a:ext cx="1732077" cy="461665"/>
              </a:xfrm>
              <a:prstGeom prst="rect">
                <a:avLst/>
              </a:prstGeom>
              <a:blipFill>
                <a:blip r:embed="rId2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A75FF9-769C-55BC-2644-CF581EA1CDCC}"/>
                  </a:ext>
                </a:extLst>
              </p:cNvPr>
              <p:cNvSpPr txBox="1"/>
              <p:nvPr/>
            </p:nvSpPr>
            <p:spPr>
              <a:xfrm>
                <a:off x="356402" y="5715494"/>
                <a:ext cx="3682916" cy="89255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Adversary learns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600" dirty="0"/>
                  <a:t> after first gather output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A75FF9-769C-55BC-2644-CF581EA1C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02" y="5715494"/>
                <a:ext cx="3682916" cy="892552"/>
              </a:xfrm>
              <a:prstGeom prst="rect">
                <a:avLst/>
              </a:prstGeom>
              <a:blipFill>
                <a:blip r:embed="rId30"/>
                <a:stretch>
                  <a:fillRect l="-1712" t="-7042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DF925E-F6EC-5D53-EC35-CE0BDD3FA59B}"/>
                  </a:ext>
                </a:extLst>
              </p:cNvPr>
              <p:cNvSpPr txBox="1"/>
              <p:nvPr/>
            </p:nvSpPr>
            <p:spPr>
              <a:xfrm>
                <a:off x="4302102" y="5724968"/>
                <a:ext cx="4218635" cy="89255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6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600" dirty="0"/>
                  <a:t> is the highest rank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DF925E-F6EC-5D53-EC35-CE0BDD3FA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102" y="5724968"/>
                <a:ext cx="4218635" cy="892552"/>
              </a:xfrm>
              <a:prstGeom prst="rect">
                <a:avLst/>
              </a:prstGeom>
              <a:blipFill>
                <a:blip r:embed="rId31"/>
                <a:stretch>
                  <a:fillRect l="-1497" t="-55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EACDE69A-9404-073C-1DCC-2CCA6E94268D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Lets try to attack our weak-leader election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E544C-4B21-0577-B77F-32BC91073B29}"/>
              </a:ext>
            </a:extLst>
          </p:cNvPr>
          <p:cNvSpPr txBox="1"/>
          <p:nvPr/>
        </p:nvSpPr>
        <p:spPr>
          <a:xfrm>
            <a:off x="8783522" y="5715494"/>
            <a:ext cx="2862241" cy="892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Attack is inconsequential!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6F0D00BC-67E1-3A6D-B6AA-50A9B8C44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10" grpId="0" animBg="1"/>
      <p:bldP spid="13" grpId="0" animBg="1"/>
      <p:bldP spid="18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62CEACB-4928-27DD-A4D2-F67A0E0CF3C6}"/>
              </a:ext>
            </a:extLst>
          </p:cNvPr>
          <p:cNvCxnSpPr>
            <a:cxnSpLocks/>
            <a:stCxn id="75" idx="3"/>
            <a:endCxn id="31" idx="1"/>
          </p:cNvCxnSpPr>
          <p:nvPr/>
        </p:nvCxnSpPr>
        <p:spPr>
          <a:xfrm>
            <a:off x="2154403" y="1866323"/>
            <a:ext cx="900360" cy="22862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84F6EA8-3D9B-B15A-603F-5409B05CD5E7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 flipV="1">
            <a:off x="2154403" y="1854469"/>
            <a:ext cx="892012" cy="1185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319B39D-2360-BFCC-5DA3-B64824891329}"/>
              </a:ext>
            </a:extLst>
          </p:cNvPr>
          <p:cNvCxnSpPr>
            <a:cxnSpLocks/>
            <a:stCxn id="76" idx="3"/>
            <a:endCxn id="30" idx="1"/>
          </p:cNvCxnSpPr>
          <p:nvPr/>
        </p:nvCxnSpPr>
        <p:spPr>
          <a:xfrm flipV="1">
            <a:off x="2154403" y="3046260"/>
            <a:ext cx="914210" cy="121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DD8CCD22-6BE9-6C17-7388-4957841D5386}"/>
              </a:ext>
            </a:extLst>
          </p:cNvPr>
          <p:cNvCxnSpPr>
            <a:cxnSpLocks/>
            <a:stCxn id="77" idx="3"/>
            <a:endCxn id="29" idx="1"/>
          </p:cNvCxnSpPr>
          <p:nvPr/>
        </p:nvCxnSpPr>
        <p:spPr>
          <a:xfrm flipV="1">
            <a:off x="2154403" y="1854469"/>
            <a:ext cx="892012" cy="230091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F98BB581-7BBA-CB23-26A8-4BA1FD92658C}"/>
              </a:ext>
            </a:extLst>
          </p:cNvPr>
          <p:cNvCxnSpPr>
            <a:cxnSpLocks/>
            <a:stCxn id="77" idx="3"/>
            <a:endCxn id="31" idx="1"/>
          </p:cNvCxnSpPr>
          <p:nvPr/>
        </p:nvCxnSpPr>
        <p:spPr>
          <a:xfrm flipV="1">
            <a:off x="2154403" y="4152590"/>
            <a:ext cx="900360" cy="27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7D9BF16C-45FF-5EDA-0D37-DB8F4042AF9B}"/>
              </a:ext>
            </a:extLst>
          </p:cNvPr>
          <p:cNvCxnSpPr>
            <a:cxnSpLocks/>
            <a:stCxn id="77" idx="3"/>
            <a:endCxn id="30" idx="1"/>
          </p:cNvCxnSpPr>
          <p:nvPr/>
        </p:nvCxnSpPr>
        <p:spPr>
          <a:xfrm flipV="1">
            <a:off x="2154403" y="3046260"/>
            <a:ext cx="914210" cy="11091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Monitor with solid fill">
            <a:extLst>
              <a:ext uri="{FF2B5EF4-FFF2-40B4-BE49-F238E27FC236}">
                <a16:creationId xmlns:a16="http://schemas.microsoft.com/office/drawing/2014/main" id="{87D0DE1E-692B-7340-BF0F-C812C127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46" y="1563301"/>
            <a:ext cx="608680" cy="608680"/>
          </a:xfrm>
          <a:prstGeom prst="rect">
            <a:avLst/>
          </a:prstGeom>
        </p:spPr>
      </p:pic>
      <p:pic>
        <p:nvPicPr>
          <p:cNvPr id="15" name="Graphic 14" descr="Monitor with solid fill">
            <a:extLst>
              <a:ext uri="{FF2B5EF4-FFF2-40B4-BE49-F238E27FC236}">
                <a16:creationId xmlns:a16="http://schemas.microsoft.com/office/drawing/2014/main" id="{B933146A-2C23-ED40-B05D-4465D22D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656" y="2784440"/>
            <a:ext cx="608680" cy="608680"/>
          </a:xfrm>
          <a:prstGeom prst="rect">
            <a:avLst/>
          </a:prstGeom>
        </p:spPr>
      </p:pic>
      <p:pic>
        <p:nvPicPr>
          <p:cNvPr id="16" name="Graphic 15" descr="Monitor with solid fill">
            <a:extLst>
              <a:ext uri="{FF2B5EF4-FFF2-40B4-BE49-F238E27FC236}">
                <a16:creationId xmlns:a16="http://schemas.microsoft.com/office/drawing/2014/main" id="{3A6F53DD-B443-D74F-BED4-D61F061F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269" y="3867985"/>
            <a:ext cx="608680" cy="608680"/>
          </a:xfrm>
          <a:prstGeom prst="rect">
            <a:avLst/>
          </a:prstGeom>
        </p:spPr>
      </p:pic>
      <p:pic>
        <p:nvPicPr>
          <p:cNvPr id="29" name="Graphic 28" descr="Monitor with solid fill">
            <a:extLst>
              <a:ext uri="{FF2B5EF4-FFF2-40B4-BE49-F238E27FC236}">
                <a16:creationId xmlns:a16="http://schemas.microsoft.com/office/drawing/2014/main" id="{C96D51E5-32B5-164F-8F2B-0B25DE4B7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6415" y="1550129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DE3D2BA3-2C7A-AE45-82DA-DB51B9766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8613" y="2741920"/>
            <a:ext cx="608680" cy="608680"/>
          </a:xfrm>
          <a:prstGeom prst="rect">
            <a:avLst/>
          </a:prstGeom>
        </p:spPr>
      </p:pic>
      <p:pic>
        <p:nvPicPr>
          <p:cNvPr id="31" name="Graphic 30" descr="Monitor with solid fill">
            <a:extLst>
              <a:ext uri="{FF2B5EF4-FFF2-40B4-BE49-F238E27FC236}">
                <a16:creationId xmlns:a16="http://schemas.microsoft.com/office/drawing/2014/main" id="{B9B782E7-8C0C-E64B-A7DB-34D265C6B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4763" y="3848250"/>
            <a:ext cx="608680" cy="60868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25B129-5538-1648-9659-6AEE921C042B}"/>
              </a:ext>
            </a:extLst>
          </p:cNvPr>
          <p:cNvCxnSpPr>
            <a:cxnSpLocks/>
          </p:cNvCxnSpPr>
          <p:nvPr/>
        </p:nvCxnSpPr>
        <p:spPr>
          <a:xfrm>
            <a:off x="912031" y="4140550"/>
            <a:ext cx="54526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66CA7-1BEF-E34D-1149-8A942AAA835C}"/>
              </a:ext>
            </a:extLst>
          </p:cNvPr>
          <p:cNvCxnSpPr>
            <a:cxnSpLocks/>
          </p:cNvCxnSpPr>
          <p:nvPr/>
        </p:nvCxnSpPr>
        <p:spPr>
          <a:xfrm>
            <a:off x="886548" y="3049938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D2587F-1661-9253-199A-D57C9D7E816A}"/>
              </a:ext>
            </a:extLst>
          </p:cNvPr>
          <p:cNvCxnSpPr>
            <a:cxnSpLocks/>
          </p:cNvCxnSpPr>
          <p:nvPr/>
        </p:nvCxnSpPr>
        <p:spPr>
          <a:xfrm>
            <a:off x="873082" y="1866322"/>
            <a:ext cx="599795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8DFE3-D53D-4829-EDBE-D803FF5EEDB8}"/>
              </a:ext>
            </a:extLst>
          </p:cNvPr>
          <p:cNvCxnSpPr>
            <a:cxnSpLocks/>
            <a:stCxn id="29" idx="3"/>
            <a:endCxn id="2" idx="1"/>
          </p:cNvCxnSpPr>
          <p:nvPr/>
        </p:nvCxnSpPr>
        <p:spPr>
          <a:xfrm flipV="1">
            <a:off x="3655095" y="1850477"/>
            <a:ext cx="938966" cy="399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FBD112-FD0C-4DB5-F826-DCAC6F5B5B7D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 flipV="1">
            <a:off x="3677293" y="3041026"/>
            <a:ext cx="928704" cy="52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9710D0-6547-54E2-2141-1957EF58B148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3663443" y="4131942"/>
            <a:ext cx="952198" cy="2064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Graphic 68" descr="Monitor with solid fill">
            <a:extLst>
              <a:ext uri="{FF2B5EF4-FFF2-40B4-BE49-F238E27FC236}">
                <a16:creationId xmlns:a16="http://schemas.microsoft.com/office/drawing/2014/main" id="{9C86C627-D0BD-4283-26C0-F1490C147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159" y="4928329"/>
            <a:ext cx="608680" cy="6086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4421896-A9F3-8DD1-5B8F-2C4261E6A666}"/>
              </a:ext>
            </a:extLst>
          </p:cNvPr>
          <p:cNvSpPr/>
          <p:nvPr/>
        </p:nvSpPr>
        <p:spPr>
          <a:xfrm>
            <a:off x="1472877" y="157892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B066673-ACB0-1AD3-5E38-2494C3042ECC}"/>
              </a:ext>
            </a:extLst>
          </p:cNvPr>
          <p:cNvSpPr/>
          <p:nvPr/>
        </p:nvSpPr>
        <p:spPr>
          <a:xfrm>
            <a:off x="1472877" y="2771018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F39ED43-669E-438C-B402-696F6B0845ED}"/>
              </a:ext>
            </a:extLst>
          </p:cNvPr>
          <p:cNvSpPr/>
          <p:nvPr/>
        </p:nvSpPr>
        <p:spPr>
          <a:xfrm>
            <a:off x="1472877" y="3867985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/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3559B31-9A03-2163-4174-2D9CE1010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35" y="1149571"/>
                <a:ext cx="1548009" cy="461665"/>
              </a:xfrm>
              <a:prstGeom prst="rect">
                <a:avLst/>
              </a:prstGeom>
              <a:blipFill>
                <a:blip r:embed="rId7"/>
                <a:stretch>
                  <a:fillRect l="-81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/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7D5D95-01B4-96BE-D489-C7F7CE35B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50" y="2242791"/>
                <a:ext cx="1548210" cy="461665"/>
              </a:xfrm>
              <a:prstGeom prst="rect">
                <a:avLst/>
              </a:prstGeom>
              <a:blipFill>
                <a:blip r:embed="rId8"/>
                <a:stretch>
                  <a:fillRect l="-820" r="-82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/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67127D-B408-B1F7-84D5-3164FC902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7" y="1435287"/>
                <a:ext cx="524246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/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6A395-5B39-5D5D-0E86-BB421A41F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5" y="2585630"/>
                <a:ext cx="53136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/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CF40CC-98F3-D222-7793-26DA26C4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8" y="3678885"/>
                <a:ext cx="531364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556E14EE-25B1-4871-23D0-6627B1DC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6293" y="4896587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/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572702D-6846-7D15-E7D9-BEC6224A5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98" y="3434469"/>
                <a:ext cx="1529131" cy="461665"/>
              </a:xfrm>
              <a:prstGeom prst="rect">
                <a:avLst/>
              </a:prstGeom>
              <a:blipFill>
                <a:blip r:embed="rId13"/>
                <a:stretch>
                  <a:fillRect l="-1653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/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F226C7D-82D3-F786-8E39-CCDE8509F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513" y="3850151"/>
                <a:ext cx="416131" cy="461665"/>
              </a:xfrm>
              <a:prstGeom prst="rect">
                <a:avLst/>
              </a:prstGeom>
              <a:blipFill>
                <a:blip r:embed="rId14"/>
                <a:stretch>
                  <a:fillRect l="-2941" r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0EA3DF33-9735-0758-D87A-8BF266683A6B}"/>
              </a:ext>
            </a:extLst>
          </p:cNvPr>
          <p:cNvSpPr/>
          <p:nvPr/>
        </p:nvSpPr>
        <p:spPr>
          <a:xfrm>
            <a:off x="4594061" y="1563082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8FDB9-415C-93A5-7A96-7F0037144B86}"/>
              </a:ext>
            </a:extLst>
          </p:cNvPr>
          <p:cNvSpPr/>
          <p:nvPr/>
        </p:nvSpPr>
        <p:spPr>
          <a:xfrm>
            <a:off x="4605997" y="2753631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4DEE-D51D-3F2D-6273-A1BD7A817C7A}"/>
              </a:ext>
            </a:extLst>
          </p:cNvPr>
          <p:cNvSpPr/>
          <p:nvPr/>
        </p:nvSpPr>
        <p:spPr>
          <a:xfrm>
            <a:off x="4615641" y="3844547"/>
            <a:ext cx="681526" cy="5747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/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C7980DE-601C-0841-4B5A-441BAAA2D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4" y="1571955"/>
                <a:ext cx="410784" cy="461665"/>
              </a:xfrm>
              <a:prstGeom prst="rect">
                <a:avLst/>
              </a:prstGeom>
              <a:blipFill>
                <a:blip r:embed="rId15"/>
                <a:stretch>
                  <a:fillRect l="-3030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/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D6B5881-560E-2102-44C5-2612A4F2E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96" y="2756767"/>
                <a:ext cx="416131" cy="461665"/>
              </a:xfrm>
              <a:prstGeom prst="rect">
                <a:avLst/>
              </a:prstGeom>
              <a:blipFill>
                <a:blip r:embed="rId16"/>
                <a:stretch>
                  <a:fillRect l="-2941" r="-58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Graphic 110" descr="Monitor with solid fill">
            <a:extLst>
              <a:ext uri="{FF2B5EF4-FFF2-40B4-BE49-F238E27FC236}">
                <a16:creationId xmlns:a16="http://schemas.microsoft.com/office/drawing/2014/main" id="{C8158721-0C80-8386-133C-4F0F80BB4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1541031"/>
            <a:ext cx="608680" cy="608680"/>
          </a:xfrm>
          <a:prstGeom prst="rect">
            <a:avLst/>
          </a:prstGeom>
        </p:spPr>
      </p:pic>
      <p:pic>
        <p:nvPicPr>
          <p:cNvPr id="112" name="Graphic 111" descr="Monitor with solid fill">
            <a:extLst>
              <a:ext uri="{FF2B5EF4-FFF2-40B4-BE49-F238E27FC236}">
                <a16:creationId xmlns:a16="http://schemas.microsoft.com/office/drawing/2014/main" id="{E8A82B36-4895-482A-C90F-171FE9BB9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1169" y="2740261"/>
            <a:ext cx="608680" cy="608680"/>
          </a:xfrm>
          <a:prstGeom prst="rect">
            <a:avLst/>
          </a:prstGeom>
        </p:spPr>
      </p:pic>
      <p:pic>
        <p:nvPicPr>
          <p:cNvPr id="113" name="Graphic 112" descr="Monitor with solid fill">
            <a:extLst>
              <a:ext uri="{FF2B5EF4-FFF2-40B4-BE49-F238E27FC236}">
                <a16:creationId xmlns:a16="http://schemas.microsoft.com/office/drawing/2014/main" id="{8BE691BB-5EF1-8A76-873A-6A5A3999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7319" y="3817095"/>
            <a:ext cx="608680" cy="608680"/>
          </a:xfrm>
          <a:prstGeom prst="rect">
            <a:avLst/>
          </a:prstGeom>
        </p:spPr>
      </p:pic>
      <p:pic>
        <p:nvPicPr>
          <p:cNvPr id="114" name="Graphic 113" descr="Monitor with solid fill">
            <a:extLst>
              <a:ext uri="{FF2B5EF4-FFF2-40B4-BE49-F238E27FC236}">
                <a16:creationId xmlns:a16="http://schemas.microsoft.com/office/drawing/2014/main" id="{79CEBD6A-1BD4-A0EC-8E05-F459F2FE8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49" y="4885097"/>
            <a:ext cx="608680" cy="60868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E4941D-4808-0E60-C208-0FECC58BC13D}"/>
              </a:ext>
            </a:extLst>
          </p:cNvPr>
          <p:cNvCxnSpPr>
            <a:cxnSpLocks/>
            <a:stCxn id="12" idx="3"/>
            <a:endCxn id="111" idx="1"/>
          </p:cNvCxnSpPr>
          <p:nvPr/>
        </p:nvCxnSpPr>
        <p:spPr>
          <a:xfrm flipV="1">
            <a:off x="5297167" y="1845371"/>
            <a:ext cx="780152" cy="22865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11F23B6-F63D-F4C6-E3F6-031546D4371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297167" y="3041026"/>
            <a:ext cx="780152" cy="10909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6E7AE56-5E79-EFD0-DCB1-95FDD1803C78}"/>
              </a:ext>
            </a:extLst>
          </p:cNvPr>
          <p:cNvCxnSpPr>
            <a:cxnSpLocks/>
            <a:stCxn id="2" idx="3"/>
            <a:endCxn id="111" idx="1"/>
          </p:cNvCxnSpPr>
          <p:nvPr/>
        </p:nvCxnSpPr>
        <p:spPr>
          <a:xfrm flipV="1">
            <a:off x="5275587" y="1845371"/>
            <a:ext cx="801732" cy="51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E522C5-4EE6-04C1-E0EF-D607BD87D2DE}"/>
              </a:ext>
            </a:extLst>
          </p:cNvPr>
          <p:cNvCxnSpPr>
            <a:cxnSpLocks/>
            <a:stCxn id="11" idx="3"/>
            <a:endCxn id="112" idx="1"/>
          </p:cNvCxnSpPr>
          <p:nvPr/>
        </p:nvCxnSpPr>
        <p:spPr>
          <a:xfrm>
            <a:off x="5287523" y="3041026"/>
            <a:ext cx="803646" cy="35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/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F9FE88-D788-6A52-E0FD-F87E368ED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42" y="1148763"/>
                <a:ext cx="479075" cy="461665"/>
              </a:xfrm>
              <a:prstGeom prst="rect">
                <a:avLst/>
              </a:prstGeom>
              <a:blipFill>
                <a:blip r:embed="rId17"/>
                <a:stretch>
                  <a:fillRect l="-256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/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2A828E-1B97-917A-6188-C7CA5D607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478" y="2345929"/>
                <a:ext cx="447686" cy="461665"/>
              </a:xfrm>
              <a:prstGeom prst="rect">
                <a:avLst/>
              </a:prstGeom>
              <a:blipFill>
                <a:blip r:embed="rId18"/>
                <a:stretch>
                  <a:fillRect l="-5556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/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3EC2626-4F00-1F76-591F-F17515AA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18" y="3441022"/>
                <a:ext cx="441775" cy="461665"/>
              </a:xfrm>
              <a:prstGeom prst="rect">
                <a:avLst/>
              </a:prstGeom>
              <a:blipFill>
                <a:blip r:embed="rId19"/>
                <a:stretch>
                  <a:fillRect l="-2778" r="-833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A29350-003D-E4FB-F8EC-3BE7E12F06B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287523" y="1845371"/>
            <a:ext cx="789796" cy="11956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CE6F6-F778-749D-DCA2-B68A6A612554}"/>
              </a:ext>
            </a:extLst>
          </p:cNvPr>
          <p:cNvCxnSpPr>
            <a:cxnSpLocks/>
          </p:cNvCxnSpPr>
          <p:nvPr/>
        </p:nvCxnSpPr>
        <p:spPr>
          <a:xfrm flipV="1">
            <a:off x="6621911" y="1786956"/>
            <a:ext cx="813430" cy="89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A84202-64D1-7A9A-1A6B-307766B3CFE1}"/>
              </a:ext>
            </a:extLst>
          </p:cNvPr>
          <p:cNvCxnSpPr>
            <a:cxnSpLocks/>
          </p:cNvCxnSpPr>
          <p:nvPr/>
        </p:nvCxnSpPr>
        <p:spPr>
          <a:xfrm flipV="1">
            <a:off x="6628132" y="2994883"/>
            <a:ext cx="817192" cy="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1CD334-7A7F-F1DC-AEE6-1363F8C08450}"/>
              </a:ext>
            </a:extLst>
          </p:cNvPr>
          <p:cNvCxnSpPr>
            <a:cxnSpLocks/>
          </p:cNvCxnSpPr>
          <p:nvPr/>
        </p:nvCxnSpPr>
        <p:spPr>
          <a:xfrm>
            <a:off x="6623374" y="4066469"/>
            <a:ext cx="812243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/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D9A263-9EA5-5CA0-4DF1-8162A0F4F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13" y="3873393"/>
                <a:ext cx="397132" cy="461665"/>
              </a:xfrm>
              <a:prstGeom prst="rect">
                <a:avLst/>
              </a:prstGeom>
              <a:blipFill>
                <a:blip r:embed="rId20"/>
                <a:stretch>
                  <a:fillRect l="-3125" r="-21875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/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1958FF3-FECA-5A0B-7779-EB78713AF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37" y="1551783"/>
                <a:ext cx="392271" cy="461665"/>
              </a:xfrm>
              <a:prstGeom prst="rect">
                <a:avLst/>
              </a:prstGeom>
              <a:blipFill>
                <a:blip r:embed="rId21"/>
                <a:stretch>
                  <a:fillRect l="-3226" r="-22581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/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549920-D9FD-96A2-C884-61436EB88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329" y="2727231"/>
                <a:ext cx="397132" cy="461665"/>
              </a:xfrm>
              <a:prstGeom prst="rect">
                <a:avLst/>
              </a:prstGeom>
              <a:blipFill>
                <a:blip r:embed="rId22"/>
                <a:stretch>
                  <a:fillRect l="-3030" r="-1818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114290F-1F63-1588-DD78-348A31D696DD}"/>
              </a:ext>
            </a:extLst>
          </p:cNvPr>
          <p:cNvSpPr/>
          <p:nvPr/>
        </p:nvSpPr>
        <p:spPr>
          <a:xfrm>
            <a:off x="7453152" y="1562050"/>
            <a:ext cx="1045665" cy="3858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Index Cover</a:t>
            </a:r>
          </a:p>
          <a:p>
            <a:pPr algn="ctr"/>
            <a:r>
              <a:rPr lang="en-US" sz="2400" dirty="0"/>
              <a:t>Gather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414114-4D5E-E772-A540-D8CB7CAB69E2}"/>
              </a:ext>
            </a:extLst>
          </p:cNvPr>
          <p:cNvCxnSpPr>
            <a:cxnSpLocks/>
          </p:cNvCxnSpPr>
          <p:nvPr/>
        </p:nvCxnSpPr>
        <p:spPr>
          <a:xfrm>
            <a:off x="8480314" y="1818856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/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1F8DE7-0A27-3B45-DCB3-BC970EC2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1" y="1375527"/>
                <a:ext cx="1125628" cy="461665"/>
              </a:xfrm>
              <a:prstGeom prst="rect">
                <a:avLst/>
              </a:prstGeom>
              <a:blipFill>
                <a:blip r:embed="rId23"/>
                <a:stretch>
                  <a:fillRect l="-1124" r="-1124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AEB5AE-3544-CC5E-3DFC-DBB2F0ABA6A8}"/>
              </a:ext>
            </a:extLst>
          </p:cNvPr>
          <p:cNvCxnSpPr>
            <a:cxnSpLocks/>
          </p:cNvCxnSpPr>
          <p:nvPr/>
        </p:nvCxnSpPr>
        <p:spPr>
          <a:xfrm>
            <a:off x="8504131" y="3017919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/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ABAF04-1001-3566-DB72-A924D00E3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224" y="2547158"/>
                <a:ext cx="1358064" cy="461665"/>
              </a:xfrm>
              <a:prstGeom prst="rect">
                <a:avLst/>
              </a:prstGeom>
              <a:blipFill>
                <a:blip r:embed="rId24"/>
                <a:stretch>
                  <a:fillRect l="-9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829EBF-055E-98A2-8E3F-EEC2C27F40E1}"/>
              </a:ext>
            </a:extLst>
          </p:cNvPr>
          <p:cNvCxnSpPr>
            <a:cxnSpLocks/>
          </p:cNvCxnSpPr>
          <p:nvPr/>
        </p:nvCxnSpPr>
        <p:spPr>
          <a:xfrm>
            <a:off x="8498817" y="4091448"/>
            <a:ext cx="117623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/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4D1F6A-17C5-5AFB-BD99-566C9F1C3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910" y="3620687"/>
                <a:ext cx="1358064" cy="461665"/>
              </a:xfrm>
              <a:prstGeom prst="rect">
                <a:avLst/>
              </a:prstGeom>
              <a:blipFill>
                <a:blip r:embed="rId25"/>
                <a:stretch>
                  <a:fillRect l="-926" r="-926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/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If party with </a:t>
                </a:r>
                <a:r>
                  <a:rPr lang="en-US" sz="2400" b="0" dirty="0">
                    <a:solidFill>
                      <a:schemeClr val="accent5">
                        <a:lumMod val="75000"/>
                      </a:schemeClr>
                    </a:solidFill>
                  </a:rPr>
                  <a:t>maximum rank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terminate. Otherwise, next iteration.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69E0C15-DEAA-6E28-A81B-161D40B21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647" y="4220299"/>
                <a:ext cx="3422147" cy="1200329"/>
              </a:xfrm>
              <a:prstGeom prst="rect">
                <a:avLst/>
              </a:prstGeom>
              <a:blipFill>
                <a:blip r:embed="rId26"/>
                <a:stretch>
                  <a:fillRect l="-1476" t="-3093" r="-1476" b="-9278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/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7873980-86E3-EDD7-50DB-F737290F3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21" y="2345929"/>
                <a:ext cx="2237683" cy="1115434"/>
              </a:xfrm>
              <a:prstGeom prst="rect">
                <a:avLst/>
              </a:prstGeom>
              <a:blipFill>
                <a:blip r:embed="rId27"/>
                <a:stretch>
                  <a:fillRect l="-8475" t="-125843" r="-5650" b="-16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BAFF33-F8DF-B155-F973-7C9045D79CB3}"/>
                  </a:ext>
                </a:extLst>
              </p:cNvPr>
              <p:cNvSpPr/>
              <p:nvPr/>
            </p:nvSpPr>
            <p:spPr>
              <a:xfrm>
                <a:off x="6628132" y="891646"/>
                <a:ext cx="1732077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={1,2,3}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BAFF33-F8DF-B155-F973-7C9045D79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132" y="891646"/>
                <a:ext cx="1732077" cy="461665"/>
              </a:xfrm>
              <a:prstGeom prst="rect">
                <a:avLst/>
              </a:prstGeom>
              <a:blipFill>
                <a:blip r:embed="rId28"/>
                <a:stretch>
                  <a:fillRect r="-725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81E8E-0D9C-8151-57E5-2646B940A2B9}"/>
                  </a:ext>
                </a:extLst>
              </p:cNvPr>
              <p:cNvSpPr/>
              <p:nvPr/>
            </p:nvSpPr>
            <p:spPr>
              <a:xfrm>
                <a:off x="8482566" y="892281"/>
                <a:ext cx="1939260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={1,2,3,4}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781E8E-0D9C-8151-57E5-2646B940A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566" y="892281"/>
                <a:ext cx="1939260" cy="461665"/>
              </a:xfrm>
              <a:prstGeom prst="rect">
                <a:avLst/>
              </a:prstGeom>
              <a:blipFill>
                <a:blip r:embed="rId29"/>
                <a:stretch>
                  <a:fillRect r="-649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EACDE69A-9404-073C-1DCC-2CCA6E94268D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Lets try to attack our weak-leader 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A01AA4-5307-7105-FF7E-9931F5BA2799}"/>
                  </a:ext>
                </a:extLst>
              </p:cNvPr>
              <p:cNvSpPr txBox="1"/>
              <p:nvPr/>
            </p:nvSpPr>
            <p:spPr>
              <a:xfrm>
                <a:off x="915152" y="5708102"/>
                <a:ext cx="10400098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Adversary need to 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before the index cover gather outputs at any honest party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A01AA4-5307-7105-FF7E-9931F5BA2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52" y="5708102"/>
                <a:ext cx="10400098" cy="461665"/>
              </a:xfrm>
              <a:prstGeom prst="rect">
                <a:avLst/>
              </a:prstGeom>
              <a:blipFill>
                <a:blip r:embed="rId30"/>
                <a:stretch>
                  <a:fillRect l="-733" t="-8108" r="-134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F49DA81F-B457-2FE1-5596-1F6D28D1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10" grpId="0" animBg="1"/>
      <p:bldP spid="2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D1E582A-69CE-EA6D-0413-F4CAD147A9EB}"/>
              </a:ext>
            </a:extLst>
          </p:cNvPr>
          <p:cNvSpPr/>
          <p:nvPr/>
        </p:nvSpPr>
        <p:spPr>
          <a:xfrm>
            <a:off x="2672442" y="1835310"/>
            <a:ext cx="6912429" cy="205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ACS Construction from Weak Leader 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545A4-9C89-4DE4-9C4F-BE757CA3E380}"/>
              </a:ext>
            </a:extLst>
          </p:cNvPr>
          <p:cNvSpPr/>
          <p:nvPr/>
        </p:nvSpPr>
        <p:spPr>
          <a:xfrm>
            <a:off x="3096984" y="2510225"/>
            <a:ext cx="2340430" cy="11053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Random weak-leader election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4262D-DAD0-D9F5-0FD4-2209C0B82397}"/>
              </a:ext>
            </a:extLst>
          </p:cNvPr>
          <p:cNvSpPr/>
          <p:nvPr/>
        </p:nvSpPr>
        <p:spPr>
          <a:xfrm>
            <a:off x="6941129" y="2510225"/>
            <a:ext cx="2340430" cy="1105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Agreement 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</a:rPr>
              <a:t>Phase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3210DE-B563-A2D0-56EA-9D01840302A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437414" y="3062907"/>
            <a:ext cx="15037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CFEAD8-D70E-4EFF-00FD-5A11A052FD2C}"/>
                  </a:ext>
                </a:extLst>
              </p:cNvPr>
              <p:cNvSpPr txBox="1"/>
              <p:nvPr/>
            </p:nvSpPr>
            <p:spPr>
              <a:xfrm>
                <a:off x="5648802" y="2570464"/>
                <a:ext cx="108093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Party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CFEAD8-D70E-4EFF-00FD-5A11A052F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802" y="2570464"/>
                <a:ext cx="1080937" cy="492443"/>
              </a:xfrm>
              <a:prstGeom prst="rect">
                <a:avLst/>
              </a:prstGeom>
              <a:blipFill>
                <a:blip r:embed="rId2"/>
                <a:stretch>
                  <a:fillRect l="-9302" t="-10256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 25">
            <a:extLst>
              <a:ext uri="{FF2B5EF4-FFF2-40B4-BE49-F238E27FC236}">
                <a16:creationId xmlns:a16="http://schemas.microsoft.com/office/drawing/2014/main" id="{4403BD16-CFA1-A55F-9E9B-318A1E311794}"/>
              </a:ext>
            </a:extLst>
          </p:cNvPr>
          <p:cNvSpPr/>
          <p:nvPr/>
        </p:nvSpPr>
        <p:spPr>
          <a:xfrm>
            <a:off x="4208070" y="2032796"/>
            <a:ext cx="3962400" cy="468168"/>
          </a:xfrm>
          <a:custGeom>
            <a:avLst/>
            <a:gdLst>
              <a:gd name="connsiteX0" fmla="*/ 3962400 w 3962400"/>
              <a:gd name="connsiteY0" fmla="*/ 615107 h 615107"/>
              <a:gd name="connsiteX1" fmla="*/ 2797629 w 3962400"/>
              <a:gd name="connsiteY1" fmla="*/ 70821 h 615107"/>
              <a:gd name="connsiteX2" fmla="*/ 979714 w 3962400"/>
              <a:gd name="connsiteY2" fmla="*/ 59935 h 615107"/>
              <a:gd name="connsiteX3" fmla="*/ 0 w 3962400"/>
              <a:gd name="connsiteY3" fmla="*/ 560678 h 61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615107">
                <a:moveTo>
                  <a:pt x="3962400" y="615107"/>
                </a:moveTo>
                <a:cubicBezTo>
                  <a:pt x="3628571" y="389228"/>
                  <a:pt x="3294743" y="163350"/>
                  <a:pt x="2797629" y="70821"/>
                </a:cubicBezTo>
                <a:cubicBezTo>
                  <a:pt x="2300515" y="-21708"/>
                  <a:pt x="1445985" y="-21708"/>
                  <a:pt x="979714" y="59935"/>
                </a:cubicBezTo>
                <a:cubicBezTo>
                  <a:pt x="513442" y="141578"/>
                  <a:pt x="256721" y="351128"/>
                  <a:pt x="0" y="560678"/>
                </a:cubicBezTo>
              </a:path>
            </a:pathLst>
          </a:custGeom>
          <a:noFill/>
          <a:ln w="1905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82B307-E454-9A14-97FC-7545676B46BE}"/>
              </a:ext>
            </a:extLst>
          </p:cNvPr>
          <p:cNvSpPr txBox="1"/>
          <p:nvPr/>
        </p:nvSpPr>
        <p:spPr>
          <a:xfrm>
            <a:off x="952784" y="1017791"/>
            <a:ext cx="8463022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Protocol proceed in </a:t>
            </a:r>
            <a:r>
              <a:rPr lang="en-US" sz="2600" dirty="0">
                <a:solidFill>
                  <a:srgbClr val="7030A0"/>
                </a:solidFill>
              </a:rPr>
              <a:t>iterations</a:t>
            </a:r>
            <a:r>
              <a:rPr lang="en-US" sz="2600" dirty="0"/>
              <a:t>. Each iteration has two phases: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2BA21-61DA-CC55-9DFE-AFC798954461}"/>
              </a:ext>
            </a:extLst>
          </p:cNvPr>
          <p:cNvSpPr txBox="1"/>
          <p:nvPr/>
        </p:nvSpPr>
        <p:spPr>
          <a:xfrm>
            <a:off x="952784" y="4108032"/>
            <a:ext cx="9469667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/>
              <a:t>Contributions:</a:t>
            </a:r>
          </a:p>
          <a:p>
            <a:pPr marL="514350" indent="-514350">
              <a:buAutoNum type="arabicPeriod"/>
            </a:pPr>
            <a:r>
              <a:rPr lang="en-US" sz="2600" dirty="0"/>
              <a:t>Efficient weak-leader election protocol using only hash functions </a:t>
            </a:r>
          </a:p>
          <a:p>
            <a:pPr marL="514350" indent="-514350">
              <a:buFontTx/>
              <a:buAutoNum type="arabicPeriod"/>
            </a:pPr>
            <a:r>
              <a:rPr lang="en-US" sz="2600" dirty="0"/>
              <a:t>Concrete optimizations in the agreement phase</a:t>
            </a:r>
          </a:p>
          <a:p>
            <a:pPr marL="514350" indent="-514350">
              <a:buFontTx/>
              <a:buAutoNum type="arabicPeriod"/>
            </a:pPr>
            <a:r>
              <a:rPr lang="en-US" sz="2600" dirty="0"/>
              <a:t>Simple hash-based weak asynchronous VSS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2DFD5-7C63-EBCF-0B36-A4C8B0B4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6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" grpId="0" animBg="1"/>
      <p:bldP spid="11" grpId="0" animBg="1"/>
      <p:bldP spid="22" grpId="0"/>
      <p:bldP spid="26" grpId="0" animBg="1"/>
      <p:bldP spid="27" grpId="0" animBg="1"/>
      <p:bldP spid="2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17BFD6-9626-EDC3-9A41-D31DFE64CF15}"/>
              </a:ext>
            </a:extLst>
          </p:cNvPr>
          <p:cNvSpPr txBox="1"/>
          <p:nvPr/>
        </p:nvSpPr>
        <p:spPr>
          <a:xfrm>
            <a:off x="2051957" y="3121223"/>
            <a:ext cx="8088086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Implementation and Evaluation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A338567-E182-1CE7-AE4D-B7152F07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24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Implementation and 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B7077-98A6-6AE8-2AC6-3256FC974F3A}"/>
              </a:ext>
            </a:extLst>
          </p:cNvPr>
          <p:cNvSpPr txBox="1"/>
          <p:nvPr/>
        </p:nvSpPr>
        <p:spPr>
          <a:xfrm>
            <a:off x="715279" y="914050"/>
            <a:ext cx="9266921" cy="355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Atop the [</a:t>
            </a:r>
            <a:r>
              <a:rPr lang="en-US" sz="2600" dirty="0">
                <a:solidFill>
                  <a:srgbClr val="FF0000"/>
                </a:solidFill>
              </a:rPr>
              <a:t>D</a:t>
            </a:r>
            <a:r>
              <a:rPr lang="en-US" sz="2600" dirty="0"/>
              <a:t>XKR’22] asynchronous DKG code base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python for networking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bls12381 field operations for finite field arithmetic 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Up to 128 geo-distributed nodes in AWS across 8 regions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Baselines:</a:t>
            </a:r>
          </a:p>
          <a:p>
            <a:pPr marL="971550" lvl="1" indent="-514350">
              <a:lnSpc>
                <a:spcPts val="3920"/>
              </a:lnSpc>
              <a:buFont typeface="+mj-lt"/>
              <a:buAutoNum type="arabicPeriod"/>
            </a:pPr>
            <a:r>
              <a:rPr lang="en-US" sz="2600" dirty="0"/>
              <a:t>ACS protocol from [DXKR’22] </a:t>
            </a:r>
          </a:p>
          <a:p>
            <a:pPr marL="971550" lvl="1" indent="-514350">
              <a:lnSpc>
                <a:spcPts val="3920"/>
              </a:lnSpc>
              <a:buFont typeface="+mj-lt"/>
              <a:buAutoNum type="arabicPeriod"/>
            </a:pPr>
            <a:r>
              <a:rPr lang="en-US" sz="2600" dirty="0"/>
              <a:t>ACS from FIN (assumes common-coin)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98F57-A308-B97A-D988-FF9B65856458}"/>
              </a:ext>
            </a:extLst>
          </p:cNvPr>
          <p:cNvSpPr/>
          <p:nvPr/>
        </p:nvSpPr>
        <p:spPr>
          <a:xfrm>
            <a:off x="2805948" y="5764145"/>
            <a:ext cx="6736353" cy="492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Lots of scope for optimizing the implementation!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123B9-F3A9-772A-D97E-8007A5DD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8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Evaluation: Bandwidth Usage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64BB00-7DD1-65C3-3C80-1365DCB3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816" y="1684357"/>
            <a:ext cx="5644617" cy="4153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BDDC8C-75AE-D42E-4E1B-46A3E09C1C07}"/>
              </a:ext>
            </a:extLst>
          </p:cNvPr>
          <p:cNvSpPr txBox="1"/>
          <p:nvPr/>
        </p:nvSpPr>
        <p:spPr>
          <a:xfrm>
            <a:off x="1183982" y="940685"/>
            <a:ext cx="9824036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Definition</a:t>
            </a:r>
            <a:r>
              <a:rPr lang="en-US" sz="2600" dirty="0"/>
              <a:t>: Amount of data a party sends during the index ACS protocol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0DAB889-2E41-A377-6AFC-870A4060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Evaluation: Message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687A4-19E5-C7A1-A366-793A868B9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" t="2592" r="7028"/>
          <a:stretch/>
        </p:blipFill>
        <p:spPr>
          <a:xfrm>
            <a:off x="3453466" y="1554937"/>
            <a:ext cx="5385733" cy="4282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EF28E-C9C6-C06D-B92E-B073CB1E0C35}"/>
              </a:ext>
            </a:extLst>
          </p:cNvPr>
          <p:cNvSpPr txBox="1"/>
          <p:nvPr/>
        </p:nvSpPr>
        <p:spPr>
          <a:xfrm>
            <a:off x="1046274" y="1020056"/>
            <a:ext cx="10499413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00" b="1" dirty="0"/>
              <a:t>Definition</a:t>
            </a:r>
            <a:r>
              <a:rPr lang="en-US" sz="2600" dirty="0"/>
              <a:t>: Number of messages a party sends during the index ACS protocol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3BB9CF8-BEF5-67F1-FD8B-23F885B8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4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Evaluation: Runtime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E35C4-E3C1-59C7-70F7-6F37131C4FEC}"/>
              </a:ext>
            </a:extLst>
          </p:cNvPr>
          <p:cNvSpPr txBox="1"/>
          <p:nvPr/>
        </p:nvSpPr>
        <p:spPr>
          <a:xfrm>
            <a:off x="2155273" y="914050"/>
            <a:ext cx="7881453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Definition</a:t>
            </a:r>
            <a:r>
              <a:rPr lang="en-US" sz="2600" dirty="0"/>
              <a:t>: End-to-end latency of the index ACS protocol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A7E2B-1ACD-9DA4-1E40-E18F26CF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81" y="1700084"/>
            <a:ext cx="5517635" cy="40937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4074EED-6598-3219-BE73-EED324E8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">
            <a:extLst>
              <a:ext uri="{FF2B5EF4-FFF2-40B4-BE49-F238E27FC236}">
                <a16:creationId xmlns:a16="http://schemas.microsoft.com/office/drawing/2014/main" id="{79D1558B-5D46-44CE-70AF-9693D5BD43DC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Summary: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1B7077-98A6-6AE8-2AC6-3256FC974F3A}"/>
                  </a:ext>
                </a:extLst>
              </p:cNvPr>
              <p:cNvSpPr txBox="1"/>
              <p:nvPr/>
            </p:nvSpPr>
            <p:spPr>
              <a:xfrm>
                <a:off x="780721" y="914050"/>
                <a:ext cx="9246314" cy="2092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Asynchronous Consensus Protocol assuming only Hash-function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Optimal fault-tolerance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≥3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communication cost; </a:t>
                </a:r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600" dirty="0"/>
                  <a:t> round complexity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Protocol with concrete efficiency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1B7077-98A6-6AE8-2AC6-3256FC974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1" y="914050"/>
                <a:ext cx="9246314" cy="2092881"/>
              </a:xfrm>
              <a:prstGeom prst="rect">
                <a:avLst/>
              </a:prstGeom>
              <a:blipFill>
                <a:blip r:embed="rId2"/>
                <a:stretch>
                  <a:fillRect l="-1097" t="-3030" r="-27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D4171C4A-7487-6630-9658-E3456E399789}"/>
              </a:ext>
            </a:extLst>
          </p:cNvPr>
          <p:cNvSpPr txBox="1">
            <a:spLocks/>
          </p:cNvSpPr>
          <p:nvPr/>
        </p:nvSpPr>
        <p:spPr>
          <a:xfrm>
            <a:off x="282146" y="3477435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Open 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E4E2E-CC1D-CE7D-D71F-A6E242E9822B}"/>
              </a:ext>
            </a:extLst>
          </p:cNvPr>
          <p:cNvSpPr txBox="1"/>
          <p:nvPr/>
        </p:nvSpPr>
        <p:spPr>
          <a:xfrm>
            <a:off x="780721" y="4263469"/>
            <a:ext cx="98227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Improve efficiency or prove lower bounds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Better implementation (will be generally helpful for the community)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95640E-62B3-B1A2-5873-F6D741F9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7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60A3AE-99F0-5B46-820E-A1C8EB91386C}"/>
              </a:ext>
            </a:extLst>
          </p:cNvPr>
          <p:cNvSpPr txBox="1"/>
          <p:nvPr/>
        </p:nvSpPr>
        <p:spPr>
          <a:xfrm>
            <a:off x="844150" y="1593580"/>
            <a:ext cx="7465808" cy="32103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800" dirty="0"/>
              <a:t>Let’s agree on a common subset, in a flash </a:t>
            </a:r>
          </a:p>
          <a:p>
            <a:pPr algn="ctr">
              <a:lnSpc>
                <a:spcPts val="4060"/>
              </a:lnSpc>
            </a:pPr>
            <a:r>
              <a:rPr lang="en-US" sz="2800" dirty="0"/>
              <a:t>Asynchronously, with nothing more than a hash </a:t>
            </a:r>
          </a:p>
          <a:p>
            <a:pPr algn="ctr">
              <a:lnSpc>
                <a:spcPts val="4060"/>
              </a:lnSpc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Resilience has to be perfect</a:t>
            </a:r>
          </a:p>
          <a:p>
            <a:pPr algn="ctr">
              <a:lnSpc>
                <a:spcPts val="4060"/>
              </a:lnSpc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Communication, just cubic</a:t>
            </a:r>
          </a:p>
          <a:p>
            <a:pPr algn="ctr">
              <a:lnSpc>
                <a:spcPts val="4060"/>
              </a:lnSpc>
            </a:pPr>
            <a:r>
              <a:rPr lang="en-US" sz="2800" dirty="0"/>
              <a:t>In theory and practice, we hope to make a splash</a:t>
            </a:r>
          </a:p>
          <a:p>
            <a:pPr algn="r">
              <a:lnSpc>
                <a:spcPts val="4060"/>
              </a:lnSpc>
            </a:pPr>
            <a:r>
              <a:rPr lang="en-US" sz="2800" i="1" dirty="0"/>
              <a:t>- Victor </a:t>
            </a:r>
            <a:r>
              <a:rPr lang="en-US" sz="2800" i="1" dirty="0" err="1"/>
              <a:t>Shoup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921DD-C909-89C9-F506-619F1199E5E7}"/>
              </a:ext>
            </a:extLst>
          </p:cNvPr>
          <p:cNvSpPr txBox="1"/>
          <p:nvPr/>
        </p:nvSpPr>
        <p:spPr>
          <a:xfrm>
            <a:off x="3581401" y="6015692"/>
            <a:ext cx="5451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Thank You! (</a:t>
            </a:r>
            <a:r>
              <a:rPr lang="en-US" sz="2800" dirty="0">
                <a:hlinkClick r:id="rId2"/>
              </a:rPr>
              <a:t>souravd2@Illinois.edu</a:t>
            </a:r>
            <a:r>
              <a:rPr lang="en-US" sz="2800" dirty="0"/>
              <a:t>)!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801AE30-7E24-D470-C6C9-556DB650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248" y="547779"/>
            <a:ext cx="2091602" cy="2091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F179D-8143-1897-9736-D47CDA92AD78}"/>
              </a:ext>
            </a:extLst>
          </p:cNvPr>
          <p:cNvSpPr txBox="1"/>
          <p:nvPr/>
        </p:nvSpPr>
        <p:spPr>
          <a:xfrm>
            <a:off x="9575175" y="2639381"/>
            <a:ext cx="15224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Paper link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177A9-DE08-01D9-51B8-FB0FC5110673}"/>
              </a:ext>
            </a:extLst>
          </p:cNvPr>
          <p:cNvSpPr txBox="1"/>
          <p:nvPr/>
        </p:nvSpPr>
        <p:spPr>
          <a:xfrm>
            <a:off x="9862665" y="5588302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A1A8ACC-B285-EB51-2B72-E08D1020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47" y="3429000"/>
            <a:ext cx="2091602" cy="2091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F900D73-1C93-3EA2-DCC2-3FCFBF66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2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EC069F41-093E-EA40-A30E-C576FFE39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99" y="1671424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9C7BA309-B04A-F542-A366-AA53A80F5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5859" y="2406651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0312ED78-BE3F-1542-B57F-05326C6A6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5858" y="3212174"/>
            <a:ext cx="608680" cy="608680"/>
          </a:xfrm>
          <a:prstGeom prst="rect">
            <a:avLst/>
          </a:prstGeom>
        </p:spPr>
      </p:pic>
      <p:pic>
        <p:nvPicPr>
          <p:cNvPr id="28" name="Graphic 27" descr="Monitor with solid fill">
            <a:extLst>
              <a:ext uri="{FF2B5EF4-FFF2-40B4-BE49-F238E27FC236}">
                <a16:creationId xmlns:a16="http://schemas.microsoft.com/office/drawing/2014/main" id="{AD196921-4E74-9F47-937D-A5798E554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6198" y="4017697"/>
            <a:ext cx="608680" cy="608680"/>
          </a:xfrm>
          <a:prstGeom prst="rect">
            <a:avLst/>
          </a:prstGeom>
        </p:spPr>
      </p:pic>
      <p:pic>
        <p:nvPicPr>
          <p:cNvPr id="19" name="Graphic 18" descr="Monitor with solid fill">
            <a:extLst>
              <a:ext uri="{FF2B5EF4-FFF2-40B4-BE49-F238E27FC236}">
                <a16:creationId xmlns:a16="http://schemas.microsoft.com/office/drawing/2014/main" id="{B15A461C-541B-1003-50F7-C2A83D45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08" y="1663681"/>
            <a:ext cx="608680" cy="608680"/>
          </a:xfrm>
          <a:prstGeom prst="rect">
            <a:avLst/>
          </a:prstGeom>
        </p:spPr>
      </p:pic>
      <p:pic>
        <p:nvPicPr>
          <p:cNvPr id="20" name="Graphic 19" descr="Monitor with solid fill">
            <a:extLst>
              <a:ext uri="{FF2B5EF4-FFF2-40B4-BE49-F238E27FC236}">
                <a16:creationId xmlns:a16="http://schemas.microsoft.com/office/drawing/2014/main" id="{BAE00475-4B6E-6433-2774-D5DB58653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068" y="2398908"/>
            <a:ext cx="608680" cy="608680"/>
          </a:xfrm>
          <a:prstGeom prst="rect">
            <a:avLst/>
          </a:prstGeom>
        </p:spPr>
      </p:pic>
      <p:pic>
        <p:nvPicPr>
          <p:cNvPr id="21" name="Graphic 20" descr="Monitor with solid fill">
            <a:extLst>
              <a:ext uri="{FF2B5EF4-FFF2-40B4-BE49-F238E27FC236}">
                <a16:creationId xmlns:a16="http://schemas.microsoft.com/office/drawing/2014/main" id="{72EC1BA8-C973-BDF5-F8A0-733B251D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067" y="3204431"/>
            <a:ext cx="608680" cy="608680"/>
          </a:xfrm>
          <a:prstGeom prst="rect">
            <a:avLst/>
          </a:prstGeom>
        </p:spPr>
      </p:pic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BFEFEE18-CF60-37C5-4F76-F4EFCF77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07" y="4009954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/>
              <p:nvPr/>
            </p:nvSpPr>
            <p:spPr>
              <a:xfrm>
                <a:off x="429170" y="1663681"/>
                <a:ext cx="546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0" y="1663681"/>
                <a:ext cx="54604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/>
              <p:nvPr/>
            </p:nvSpPr>
            <p:spPr>
              <a:xfrm>
                <a:off x="422053" y="2374108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3" y="2374108"/>
                <a:ext cx="553164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02005B-E4C5-7F13-2C34-057922E011F0}"/>
                  </a:ext>
                </a:extLst>
              </p:cNvPr>
              <p:cNvSpPr txBox="1"/>
              <p:nvPr/>
            </p:nvSpPr>
            <p:spPr>
              <a:xfrm>
                <a:off x="429170" y="3219035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C02005B-E4C5-7F13-2C34-057922E01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0" y="3219035"/>
                <a:ext cx="553164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970A2-292A-0110-BBEE-4950BEE1BEA8}"/>
                  </a:ext>
                </a:extLst>
              </p:cNvPr>
              <p:cNvSpPr txBox="1"/>
              <p:nvPr/>
            </p:nvSpPr>
            <p:spPr>
              <a:xfrm>
                <a:off x="422053" y="4027360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38970A2-292A-0110-BBEE-4950BEE1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53" y="4027360"/>
                <a:ext cx="553164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7EAF9DDB-3C6C-9294-973C-1F349ADB0B6B}"/>
              </a:ext>
            </a:extLst>
          </p:cNvPr>
          <p:cNvSpPr/>
          <p:nvPr/>
        </p:nvSpPr>
        <p:spPr>
          <a:xfrm>
            <a:off x="2046632" y="1663681"/>
            <a:ext cx="1294022" cy="3033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625C12-B30F-D8C0-4825-40FD821B33CF}"/>
              </a:ext>
            </a:extLst>
          </p:cNvPr>
          <p:cNvCxnSpPr>
            <a:cxnSpLocks/>
          </p:cNvCxnSpPr>
          <p:nvPr/>
        </p:nvCxnSpPr>
        <p:spPr>
          <a:xfrm>
            <a:off x="1406457" y="196802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D2EA6-CAB7-204E-86B5-F6328635AA95}"/>
                  </a:ext>
                </a:extLst>
              </p:cNvPr>
              <p:cNvSpPr txBox="1"/>
              <p:nvPr/>
            </p:nvSpPr>
            <p:spPr>
              <a:xfrm>
                <a:off x="1454621" y="1524401"/>
                <a:ext cx="546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6D2EA6-CAB7-204E-86B5-F6328635A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621" y="1524401"/>
                <a:ext cx="546047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8FD4F8-8FD8-29F9-1372-C5A3984ECD7F}"/>
              </a:ext>
            </a:extLst>
          </p:cNvPr>
          <p:cNvCxnSpPr>
            <a:cxnSpLocks/>
          </p:cNvCxnSpPr>
          <p:nvPr/>
        </p:nvCxnSpPr>
        <p:spPr>
          <a:xfrm>
            <a:off x="3341339" y="196802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17E31E-FE7D-3147-57CA-45D7D990733F}"/>
                  </a:ext>
                </a:extLst>
              </p:cNvPr>
              <p:cNvSpPr txBox="1"/>
              <p:nvPr/>
            </p:nvSpPr>
            <p:spPr>
              <a:xfrm>
                <a:off x="3398331" y="1557425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17E31E-FE7D-3147-57CA-45D7D9907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331" y="1557425"/>
                <a:ext cx="42704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EC9FCF-1569-FB3D-C570-26AA8E189132}"/>
              </a:ext>
            </a:extLst>
          </p:cNvPr>
          <p:cNvCxnSpPr>
            <a:cxnSpLocks/>
          </p:cNvCxnSpPr>
          <p:nvPr/>
        </p:nvCxnSpPr>
        <p:spPr>
          <a:xfrm>
            <a:off x="1440612" y="267650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92476D-FBC1-EDC1-2C20-EBCA1DF1AB3F}"/>
                  </a:ext>
                </a:extLst>
              </p:cNvPr>
              <p:cNvSpPr txBox="1"/>
              <p:nvPr/>
            </p:nvSpPr>
            <p:spPr>
              <a:xfrm>
                <a:off x="1470256" y="2222587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92476D-FBC1-EDC1-2C20-EBCA1DF1A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56" y="2222587"/>
                <a:ext cx="553164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AC5A92-9C10-DFFB-D191-47A52982AAB7}"/>
              </a:ext>
            </a:extLst>
          </p:cNvPr>
          <p:cNvCxnSpPr>
            <a:cxnSpLocks/>
          </p:cNvCxnSpPr>
          <p:nvPr/>
        </p:nvCxnSpPr>
        <p:spPr>
          <a:xfrm>
            <a:off x="3375494" y="2676509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07152E-AB67-6DC4-0B9F-F06700C8895B}"/>
                  </a:ext>
                </a:extLst>
              </p:cNvPr>
              <p:cNvSpPr txBox="1"/>
              <p:nvPr/>
            </p:nvSpPr>
            <p:spPr>
              <a:xfrm>
                <a:off x="3405221" y="2222587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07152E-AB67-6DC4-0B9F-F06700C8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221" y="2222587"/>
                <a:ext cx="42704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AD098E9-69E0-0398-556A-5FEDE546422A}"/>
              </a:ext>
            </a:extLst>
          </p:cNvPr>
          <p:cNvCxnSpPr>
            <a:cxnSpLocks/>
          </p:cNvCxnSpPr>
          <p:nvPr/>
        </p:nvCxnSpPr>
        <p:spPr>
          <a:xfrm>
            <a:off x="1428738" y="4322483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6D88D8-481A-039E-7F12-5AAD9C7428B2}"/>
                  </a:ext>
                </a:extLst>
              </p:cNvPr>
              <p:cNvSpPr txBox="1"/>
              <p:nvPr/>
            </p:nvSpPr>
            <p:spPr>
              <a:xfrm>
                <a:off x="1458382" y="3868561"/>
                <a:ext cx="5531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6D88D8-481A-039E-7F12-5AAD9C742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82" y="3868561"/>
                <a:ext cx="553164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C7F2394-C685-AE50-A8C3-74995CCB0D89}"/>
              </a:ext>
            </a:extLst>
          </p:cNvPr>
          <p:cNvCxnSpPr>
            <a:cxnSpLocks/>
          </p:cNvCxnSpPr>
          <p:nvPr/>
        </p:nvCxnSpPr>
        <p:spPr>
          <a:xfrm>
            <a:off x="3363620" y="4322483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126516-9DDD-3B2A-0F38-2E44F9BA112F}"/>
                  </a:ext>
                </a:extLst>
              </p:cNvPr>
              <p:cNvSpPr txBox="1"/>
              <p:nvPr/>
            </p:nvSpPr>
            <p:spPr>
              <a:xfrm>
                <a:off x="3393347" y="3868561"/>
                <a:ext cx="4270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8126516-9DDD-3B2A-0F38-2E44F9BA1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347" y="3868561"/>
                <a:ext cx="42704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364562-F5D9-9144-CC96-12C85B9E10F1}"/>
                  </a:ext>
                </a:extLst>
              </p:cNvPr>
              <p:cNvSpPr txBox="1"/>
              <p:nvPr/>
            </p:nvSpPr>
            <p:spPr>
              <a:xfrm>
                <a:off x="4841644" y="1663681"/>
                <a:ext cx="6991354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rgbClr val="7030A0"/>
                    </a:solidFill>
                  </a:rPr>
                  <a:t>Agreement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rgbClr val="7030A0"/>
                    </a:solidFill>
                  </a:rPr>
                  <a:t>Validity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All honest party input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600" dirty="0"/>
                  <a:t> ABA outputs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rgbClr val="7030A0"/>
                    </a:solidFill>
                  </a:rPr>
                  <a:t>Termination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The protocol eventually terminates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364562-F5D9-9144-CC96-12C85B9E1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44" y="1663681"/>
                <a:ext cx="6991354" cy="2492990"/>
              </a:xfrm>
              <a:prstGeom prst="rect">
                <a:avLst/>
              </a:prstGeom>
              <a:blipFill>
                <a:blip r:embed="rId16"/>
                <a:stretch>
                  <a:fillRect l="-1452" t="-2538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3F5B5D-AAF9-642C-3F4F-9AE84D200324}"/>
                  </a:ext>
                </a:extLst>
              </p:cNvPr>
              <p:cNvSpPr/>
              <p:nvPr/>
            </p:nvSpPr>
            <p:spPr>
              <a:xfrm>
                <a:off x="842056" y="838453"/>
                <a:ext cx="9020098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party protocol tolerating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 failures to agree on a </a:t>
                </a:r>
                <a:r>
                  <a:rPr lang="en-US" sz="2600" dirty="0">
                    <a:solidFill>
                      <a:srgbClr val="0070C0"/>
                    </a:solidFill>
                  </a:rPr>
                  <a:t>single bit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3F5B5D-AAF9-642C-3F4F-9AE84D200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56" y="838453"/>
                <a:ext cx="9020098" cy="492443"/>
              </a:xfrm>
              <a:prstGeom prst="rect">
                <a:avLst/>
              </a:prstGeom>
              <a:blipFill>
                <a:blip r:embed="rId17"/>
                <a:stretch>
                  <a:fillRect t="-1282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FFC00D08-38F7-6575-7D43-54C537160F43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Binary Agreement/Consensus [</a:t>
            </a:r>
            <a:r>
              <a:rPr lang="en-US" sz="3800" dirty="0" err="1">
                <a:latin typeface="+mn-lt"/>
              </a:rPr>
              <a:t>Lamport</a:t>
            </a:r>
            <a:r>
              <a:rPr lang="en-US" sz="3800" dirty="0">
                <a:latin typeface="+mn-lt"/>
              </a:rPr>
              <a:t> 1982]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0E50C6C-E9CB-8D31-728D-B2C6E473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1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ED32F-B91A-F4AD-917E-CFD0168EACF1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Common Subset or Interactive Consistency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3CEC16C-2BBC-859C-7708-D0589CDC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8439A7-9A4D-F969-3A83-5C34D20CE094}"/>
                  </a:ext>
                </a:extLst>
              </p:cNvPr>
              <p:cNvSpPr txBox="1"/>
              <p:nvPr/>
            </p:nvSpPr>
            <p:spPr>
              <a:xfrm>
                <a:off x="6482773" y="2177969"/>
                <a:ext cx="5282280" cy="9246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/>
                  <a:t>Agreement:</a:t>
                </a:r>
                <a:endParaRPr lang="en-US" sz="26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 for honest parties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8439A7-9A4D-F969-3A83-5C34D20CE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73" y="2177969"/>
                <a:ext cx="5282280" cy="924677"/>
              </a:xfrm>
              <a:prstGeom prst="rect">
                <a:avLst/>
              </a:prstGeom>
              <a:blipFill>
                <a:blip r:embed="rId2"/>
                <a:stretch>
                  <a:fillRect l="-1918" t="-5405" r="-240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9886F-B4FE-3EFE-59C8-A48E56D6564E}"/>
                  </a:ext>
                </a:extLst>
              </p:cNvPr>
              <p:cNvSpPr txBox="1"/>
              <p:nvPr/>
            </p:nvSpPr>
            <p:spPr>
              <a:xfrm>
                <a:off x="6482773" y="3279309"/>
                <a:ext cx="5534657" cy="89255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600" b="1" dirty="0"/>
                  <a:t>Validity:</a:t>
                </a:r>
                <a:endParaRPr lang="en-US" sz="26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600" dirty="0"/>
                  <a:t> contains at least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 honest input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39886F-B4FE-3EFE-59C8-A48E56D65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73" y="3279309"/>
                <a:ext cx="5534657" cy="892552"/>
              </a:xfrm>
              <a:prstGeom prst="rect">
                <a:avLst/>
              </a:prstGeom>
              <a:blipFill>
                <a:blip r:embed="rId3"/>
                <a:stretch>
                  <a:fillRect l="-1831" t="-7042" r="-915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1025240-F00D-C2C8-C7F3-6769E543996C}"/>
              </a:ext>
            </a:extLst>
          </p:cNvPr>
          <p:cNvSpPr txBox="1"/>
          <p:nvPr/>
        </p:nvSpPr>
        <p:spPr>
          <a:xfrm>
            <a:off x="6473259" y="4348524"/>
            <a:ext cx="4837009" cy="892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Termination:</a:t>
            </a:r>
          </a:p>
          <a:p>
            <a:r>
              <a:rPr lang="en-US" sz="2600" dirty="0"/>
              <a:t>The protocol terminates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E16731-A802-DF65-72D1-AF01FAFBD231}"/>
                  </a:ext>
                </a:extLst>
              </p:cNvPr>
              <p:cNvSpPr/>
              <p:nvPr/>
            </p:nvSpPr>
            <p:spPr>
              <a:xfrm>
                <a:off x="1437139" y="936723"/>
                <a:ext cx="9146286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party protocol tolerating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 failures to agree on a </a:t>
                </a:r>
                <a:r>
                  <a:rPr lang="en-US" sz="2600" dirty="0">
                    <a:solidFill>
                      <a:srgbClr val="0070C0"/>
                    </a:solidFill>
                  </a:rPr>
                  <a:t>subset of inputs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E16731-A802-DF65-72D1-AF01FAFBD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139" y="936723"/>
                <a:ext cx="9146286" cy="492443"/>
              </a:xfrm>
              <a:prstGeom prst="rect">
                <a:avLst/>
              </a:prstGeom>
              <a:blipFill>
                <a:blip r:embed="rId4"/>
                <a:stretch>
                  <a:fillRect t="-10000" r="-69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 descr="Monitor with solid fill">
            <a:extLst>
              <a:ext uri="{FF2B5EF4-FFF2-40B4-BE49-F238E27FC236}">
                <a16:creationId xmlns:a16="http://schemas.microsoft.com/office/drawing/2014/main" id="{C8079B3D-BA2D-DF87-616C-93AAABCF9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033" y="2206162"/>
            <a:ext cx="608680" cy="608680"/>
          </a:xfrm>
          <a:prstGeom prst="rect">
            <a:avLst/>
          </a:prstGeom>
        </p:spPr>
      </p:pic>
      <p:pic>
        <p:nvPicPr>
          <p:cNvPr id="7" name="Graphic 6" descr="Monitor with solid fill">
            <a:extLst>
              <a:ext uri="{FF2B5EF4-FFF2-40B4-BE49-F238E27FC236}">
                <a16:creationId xmlns:a16="http://schemas.microsoft.com/office/drawing/2014/main" id="{3204EEA5-9F16-EC45-A919-3289B8B58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693" y="2941389"/>
            <a:ext cx="608680" cy="608680"/>
          </a:xfrm>
          <a:prstGeom prst="rect">
            <a:avLst/>
          </a:prstGeom>
        </p:spPr>
      </p:pic>
      <p:pic>
        <p:nvPicPr>
          <p:cNvPr id="18" name="Graphic 17" descr="Monitor with solid fill">
            <a:extLst>
              <a:ext uri="{FF2B5EF4-FFF2-40B4-BE49-F238E27FC236}">
                <a16:creationId xmlns:a16="http://schemas.microsoft.com/office/drawing/2014/main" id="{5C348755-3E99-57B7-CC34-656C6606D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692" y="3746912"/>
            <a:ext cx="608680" cy="608680"/>
          </a:xfrm>
          <a:prstGeom prst="rect">
            <a:avLst/>
          </a:prstGeom>
        </p:spPr>
      </p:pic>
      <p:pic>
        <p:nvPicPr>
          <p:cNvPr id="30" name="Graphic 29" descr="Monitor with solid fill">
            <a:extLst>
              <a:ext uri="{FF2B5EF4-FFF2-40B4-BE49-F238E27FC236}">
                <a16:creationId xmlns:a16="http://schemas.microsoft.com/office/drawing/2014/main" id="{775FB99B-3BFE-A18B-D1B7-6C648DC7C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032" y="4552435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8D5310-22CE-DFFA-6B40-E009D9EFD523}"/>
                  </a:ext>
                </a:extLst>
              </p:cNvPr>
              <p:cNvSpPr txBox="1"/>
              <p:nvPr/>
            </p:nvSpPr>
            <p:spPr>
              <a:xfrm>
                <a:off x="465184" y="2206162"/>
                <a:ext cx="68615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8D5310-22CE-DFFA-6B40-E009D9EF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4" y="2206162"/>
                <a:ext cx="686150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B1C80E-B3E5-798A-A543-E4F51CB37809}"/>
                  </a:ext>
                </a:extLst>
              </p:cNvPr>
              <p:cNvSpPr txBox="1"/>
              <p:nvPr/>
            </p:nvSpPr>
            <p:spPr>
              <a:xfrm>
                <a:off x="474697" y="2965851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B1C80E-B3E5-798A-A543-E4F51CB37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7" y="2965851"/>
                <a:ext cx="721095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6FDAE4-11D8-E438-6FE8-25B5F99121ED}"/>
                  </a:ext>
                </a:extLst>
              </p:cNvPr>
              <p:cNvSpPr txBox="1"/>
              <p:nvPr/>
            </p:nvSpPr>
            <p:spPr>
              <a:xfrm>
                <a:off x="465184" y="3733059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6FDAE4-11D8-E438-6FE8-25B5F9912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4" y="3733059"/>
                <a:ext cx="721095" cy="492443"/>
              </a:xfrm>
              <a:prstGeom prst="rect">
                <a:avLst/>
              </a:prstGeom>
              <a:blipFill>
                <a:blip r:embed="rId11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294603-E4DA-B5B8-C9E7-3081F796DD99}"/>
                  </a:ext>
                </a:extLst>
              </p:cNvPr>
              <p:cNvSpPr txBox="1"/>
              <p:nvPr/>
            </p:nvSpPr>
            <p:spPr>
              <a:xfrm>
                <a:off x="474697" y="4516460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294603-E4DA-B5B8-C9E7-3081F796D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7" y="4516460"/>
                <a:ext cx="721095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C5E93FE-46B3-9783-6596-0923C98766F4}"/>
              </a:ext>
            </a:extLst>
          </p:cNvPr>
          <p:cNvSpPr/>
          <p:nvPr/>
        </p:nvSpPr>
        <p:spPr>
          <a:xfrm>
            <a:off x="2273222" y="2249476"/>
            <a:ext cx="1176387" cy="2895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CS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CD382A-F6C5-43D0-CDF8-2E4C288F4AAF}"/>
              </a:ext>
            </a:extLst>
          </p:cNvPr>
          <p:cNvCxnSpPr>
            <a:cxnSpLocks/>
          </p:cNvCxnSpPr>
          <p:nvPr/>
        </p:nvCxnSpPr>
        <p:spPr>
          <a:xfrm>
            <a:off x="1633047" y="2553816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F01EB1-F2F7-8C4F-61C7-A1BF6EA54AA3}"/>
                  </a:ext>
                </a:extLst>
              </p:cNvPr>
              <p:cNvSpPr txBox="1"/>
              <p:nvPr/>
            </p:nvSpPr>
            <p:spPr>
              <a:xfrm>
                <a:off x="1595148" y="2110196"/>
                <a:ext cx="68615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F01EB1-F2F7-8C4F-61C7-A1BF6EA54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48" y="2110196"/>
                <a:ext cx="686150" cy="492443"/>
              </a:xfrm>
              <a:prstGeom prst="rect">
                <a:avLst/>
              </a:prstGeom>
              <a:blipFill>
                <a:blip r:embed="rId1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D162132-1706-A6AA-568A-0C46F797F532}"/>
              </a:ext>
            </a:extLst>
          </p:cNvPr>
          <p:cNvCxnSpPr>
            <a:cxnSpLocks/>
          </p:cNvCxnSpPr>
          <p:nvPr/>
        </p:nvCxnSpPr>
        <p:spPr>
          <a:xfrm>
            <a:off x="1667202" y="3262304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3119C0-DBA0-C72C-7685-57FB57E2813C}"/>
                  </a:ext>
                </a:extLst>
              </p:cNvPr>
              <p:cNvSpPr txBox="1"/>
              <p:nvPr/>
            </p:nvSpPr>
            <p:spPr>
              <a:xfrm>
                <a:off x="1589267" y="2786866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3119C0-DBA0-C72C-7685-57FB57E28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67" y="2786866"/>
                <a:ext cx="721095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F2B083A-428E-0F5A-68A7-1118ACF6D33E}"/>
              </a:ext>
            </a:extLst>
          </p:cNvPr>
          <p:cNvCxnSpPr>
            <a:cxnSpLocks/>
          </p:cNvCxnSpPr>
          <p:nvPr/>
        </p:nvCxnSpPr>
        <p:spPr>
          <a:xfrm>
            <a:off x="1655328" y="4081420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D1E32CD-362E-B961-7AC4-B709C5B8DD7E}"/>
                  </a:ext>
                </a:extLst>
              </p:cNvPr>
              <p:cNvSpPr txBox="1"/>
              <p:nvPr/>
            </p:nvSpPr>
            <p:spPr>
              <a:xfrm>
                <a:off x="1577393" y="3605982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D1E32CD-362E-B961-7AC4-B709C5B8D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93" y="3605982"/>
                <a:ext cx="721095" cy="492443"/>
              </a:xfrm>
              <a:prstGeom prst="rect">
                <a:avLst/>
              </a:prstGeom>
              <a:blipFill>
                <a:blip r:embed="rId1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89BF5E-62B2-C453-0A1F-BFC5CF488657}"/>
              </a:ext>
            </a:extLst>
          </p:cNvPr>
          <p:cNvCxnSpPr>
            <a:cxnSpLocks/>
          </p:cNvCxnSpPr>
          <p:nvPr/>
        </p:nvCxnSpPr>
        <p:spPr>
          <a:xfrm>
            <a:off x="1655328" y="4908278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23C028-C7B5-242A-C3FF-A81876204958}"/>
                  </a:ext>
                </a:extLst>
              </p:cNvPr>
              <p:cNvSpPr txBox="1"/>
              <p:nvPr/>
            </p:nvSpPr>
            <p:spPr>
              <a:xfrm>
                <a:off x="1577393" y="4432840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23C028-C7B5-242A-C3FF-A81876204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93" y="4432840"/>
                <a:ext cx="721095" cy="492443"/>
              </a:xfrm>
              <a:prstGeom prst="rect">
                <a:avLst/>
              </a:prstGeom>
              <a:blipFill>
                <a:blip r:embed="rId1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Graphic 54" descr="Monitor with solid fill">
            <a:extLst>
              <a:ext uri="{FF2B5EF4-FFF2-40B4-BE49-F238E27FC236}">
                <a16:creationId xmlns:a16="http://schemas.microsoft.com/office/drawing/2014/main" id="{A2D425C9-5695-0700-6C3B-BF72ECA3D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434" y="2212827"/>
            <a:ext cx="608680" cy="608680"/>
          </a:xfrm>
          <a:prstGeom prst="rect">
            <a:avLst/>
          </a:prstGeom>
        </p:spPr>
      </p:pic>
      <p:pic>
        <p:nvPicPr>
          <p:cNvPr id="56" name="Graphic 55" descr="Monitor with solid fill">
            <a:extLst>
              <a:ext uri="{FF2B5EF4-FFF2-40B4-BE49-F238E27FC236}">
                <a16:creationId xmlns:a16="http://schemas.microsoft.com/office/drawing/2014/main" id="{A4E68B71-C1C6-3570-7E18-BBB441B4F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1094" y="2948054"/>
            <a:ext cx="608680" cy="608680"/>
          </a:xfrm>
          <a:prstGeom prst="rect">
            <a:avLst/>
          </a:prstGeom>
        </p:spPr>
      </p:pic>
      <p:pic>
        <p:nvPicPr>
          <p:cNvPr id="57" name="Graphic 56" descr="Monitor with solid fill">
            <a:extLst>
              <a:ext uri="{FF2B5EF4-FFF2-40B4-BE49-F238E27FC236}">
                <a16:creationId xmlns:a16="http://schemas.microsoft.com/office/drawing/2014/main" id="{DAFE3B17-BEEC-FB4E-CC85-A6C52E44B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1093" y="3753577"/>
            <a:ext cx="608680" cy="608680"/>
          </a:xfrm>
          <a:prstGeom prst="rect">
            <a:avLst/>
          </a:prstGeom>
        </p:spPr>
      </p:pic>
      <p:pic>
        <p:nvPicPr>
          <p:cNvPr id="58" name="Graphic 57" descr="Monitor with solid fill">
            <a:extLst>
              <a:ext uri="{FF2B5EF4-FFF2-40B4-BE49-F238E27FC236}">
                <a16:creationId xmlns:a16="http://schemas.microsoft.com/office/drawing/2014/main" id="{99210BF6-0B57-A844-ECF8-F32271151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433" y="4559100"/>
            <a:ext cx="608680" cy="60868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BEFF41-301F-83D4-C6DD-9DEB47D456C0}"/>
              </a:ext>
            </a:extLst>
          </p:cNvPr>
          <p:cNvCxnSpPr>
            <a:cxnSpLocks/>
          </p:cNvCxnSpPr>
          <p:nvPr/>
        </p:nvCxnSpPr>
        <p:spPr>
          <a:xfrm flipV="1">
            <a:off x="3452533" y="2599384"/>
            <a:ext cx="2151307" cy="32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77A1647-D56C-01F9-0DAD-1B4D51B2AE30}"/>
                  </a:ext>
                </a:extLst>
              </p:cNvPr>
              <p:cNvSpPr txBox="1"/>
              <p:nvPr/>
            </p:nvSpPr>
            <p:spPr>
              <a:xfrm>
                <a:off x="3396243" y="2072110"/>
                <a:ext cx="2291397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77A1647-D56C-01F9-0DAD-1B4D51B2A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43" y="2072110"/>
                <a:ext cx="2291397" cy="526811"/>
              </a:xfrm>
              <a:prstGeom prst="rect">
                <a:avLst/>
              </a:prstGeom>
              <a:blipFill>
                <a:blip r:embed="rId1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C44017-35A7-B7A1-7E2E-D12B3CBEB3C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3402753" y="3252394"/>
            <a:ext cx="221834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D70D851-C34A-1D87-75DC-590124BD190B}"/>
                  </a:ext>
                </a:extLst>
              </p:cNvPr>
              <p:cNvSpPr txBox="1"/>
              <p:nvPr/>
            </p:nvSpPr>
            <p:spPr>
              <a:xfrm>
                <a:off x="3376452" y="2741271"/>
                <a:ext cx="2299091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D70D851-C34A-1D87-75DC-590124BD1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452" y="2741271"/>
                <a:ext cx="2299091" cy="526811"/>
              </a:xfrm>
              <a:prstGeom prst="rect">
                <a:avLst/>
              </a:prstGeom>
              <a:blipFill>
                <a:blip r:embed="rId18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A20887-BB95-3E0D-1B72-B67C4CB43E1C}"/>
              </a:ext>
            </a:extLst>
          </p:cNvPr>
          <p:cNvCxnSpPr>
            <a:cxnSpLocks/>
          </p:cNvCxnSpPr>
          <p:nvPr/>
        </p:nvCxnSpPr>
        <p:spPr>
          <a:xfrm>
            <a:off x="3446405" y="4098425"/>
            <a:ext cx="21970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045F3-E489-0F3D-854F-331B6D5EBB20}"/>
                  </a:ext>
                </a:extLst>
              </p:cNvPr>
              <p:cNvSpPr txBox="1"/>
              <p:nvPr/>
            </p:nvSpPr>
            <p:spPr>
              <a:xfrm>
                <a:off x="3380976" y="3579978"/>
                <a:ext cx="2299091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2045F3-E489-0F3D-854F-331B6D5EB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76" y="3579978"/>
                <a:ext cx="2299091" cy="526811"/>
              </a:xfrm>
              <a:prstGeom prst="rect">
                <a:avLst/>
              </a:prstGeom>
              <a:blipFill>
                <a:blip r:embed="rId19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29E42B4-78F5-F33F-C222-14E66BF65DFB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446405" y="4856775"/>
            <a:ext cx="2165028" cy="66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8DED77A-89BF-36D7-9786-5AF0E7267C10}"/>
                  </a:ext>
                </a:extLst>
              </p:cNvPr>
              <p:cNvSpPr txBox="1"/>
              <p:nvPr/>
            </p:nvSpPr>
            <p:spPr>
              <a:xfrm>
                <a:off x="3373870" y="4319225"/>
                <a:ext cx="2344873" cy="535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8DED77A-89BF-36D7-9786-5AF0E7267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870" y="4319225"/>
                <a:ext cx="2344873" cy="535852"/>
              </a:xfrm>
              <a:prstGeom prst="rect">
                <a:avLst/>
              </a:prstGeom>
              <a:blipFill>
                <a:blip r:embed="rId20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4DBFCA7-8822-97E3-1936-A3E34DA42F36}"/>
                  </a:ext>
                </a:extLst>
              </p:cNvPr>
              <p:cNvSpPr txBox="1"/>
              <p:nvPr/>
            </p:nvSpPr>
            <p:spPr>
              <a:xfrm>
                <a:off x="3796470" y="4974168"/>
                <a:ext cx="1430905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4DBFCA7-8822-97E3-1936-A3E34DA42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470" y="4974168"/>
                <a:ext cx="1430905" cy="492443"/>
              </a:xfrm>
              <a:prstGeom prst="rect">
                <a:avLst/>
              </a:prstGeom>
              <a:blipFill>
                <a:blip r:embed="rId21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1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" grpId="0" animBg="1"/>
      <p:bldP spid="10" grpId="0" animBg="1"/>
      <p:bldP spid="32" grpId="0" animBg="1"/>
      <p:bldP spid="36" grpId="0"/>
      <p:bldP spid="37" grpId="0"/>
      <p:bldP spid="38" grpId="0"/>
      <p:bldP spid="40" grpId="0"/>
      <p:bldP spid="45" grpId="0" animBg="1"/>
      <p:bldP spid="48" grpId="0"/>
      <p:bldP spid="50" grpId="0"/>
      <p:bldP spid="52" grpId="0"/>
      <p:bldP spid="54" grpId="0"/>
      <p:bldP spid="60" grpId="0"/>
      <p:bldP spid="62" grpId="0"/>
      <p:bldP spid="64" grpId="0"/>
      <p:bldP spid="66" grpId="0"/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E415B92-FB3F-CCB1-A122-3F34F49917CC}"/>
              </a:ext>
            </a:extLst>
          </p:cNvPr>
          <p:cNvSpPr/>
          <p:nvPr/>
        </p:nvSpPr>
        <p:spPr>
          <a:xfrm>
            <a:off x="6805413" y="4680131"/>
            <a:ext cx="4537974" cy="13352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43501EE-D6DC-B261-C096-F9E9C5AB11B6}"/>
              </a:ext>
            </a:extLst>
          </p:cNvPr>
          <p:cNvSpPr/>
          <p:nvPr/>
        </p:nvSpPr>
        <p:spPr>
          <a:xfrm>
            <a:off x="6796617" y="3034670"/>
            <a:ext cx="4537974" cy="1532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A8766D-FC89-295C-823B-FE53DA7E78FE}"/>
              </a:ext>
            </a:extLst>
          </p:cNvPr>
          <p:cNvSpPr/>
          <p:nvPr/>
        </p:nvSpPr>
        <p:spPr>
          <a:xfrm>
            <a:off x="6802585" y="1775231"/>
            <a:ext cx="4532006" cy="11391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pic>
        <p:nvPicPr>
          <p:cNvPr id="19" name="Graphic 18" descr="Monitor with solid fill">
            <a:extLst>
              <a:ext uri="{FF2B5EF4-FFF2-40B4-BE49-F238E27FC236}">
                <a16:creationId xmlns:a16="http://schemas.microsoft.com/office/drawing/2014/main" id="{B15A461C-541B-1003-50F7-C2A83D45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3" y="2206162"/>
            <a:ext cx="608680" cy="608680"/>
          </a:xfrm>
          <a:prstGeom prst="rect">
            <a:avLst/>
          </a:prstGeom>
        </p:spPr>
      </p:pic>
      <p:pic>
        <p:nvPicPr>
          <p:cNvPr id="20" name="Graphic 19" descr="Monitor with solid fill">
            <a:extLst>
              <a:ext uri="{FF2B5EF4-FFF2-40B4-BE49-F238E27FC236}">
                <a16:creationId xmlns:a16="http://schemas.microsoft.com/office/drawing/2014/main" id="{BAE00475-4B6E-6433-2774-D5DB58653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93" y="2941389"/>
            <a:ext cx="608680" cy="608680"/>
          </a:xfrm>
          <a:prstGeom prst="rect">
            <a:avLst/>
          </a:prstGeom>
        </p:spPr>
      </p:pic>
      <p:pic>
        <p:nvPicPr>
          <p:cNvPr id="21" name="Graphic 20" descr="Monitor with solid fill">
            <a:extLst>
              <a:ext uri="{FF2B5EF4-FFF2-40B4-BE49-F238E27FC236}">
                <a16:creationId xmlns:a16="http://schemas.microsoft.com/office/drawing/2014/main" id="{72EC1BA8-C973-BDF5-F8A0-733B251DD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692" y="3746912"/>
            <a:ext cx="608680" cy="608680"/>
          </a:xfrm>
          <a:prstGeom prst="rect">
            <a:avLst/>
          </a:prstGeom>
        </p:spPr>
      </p:pic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BFEFEE18-CF60-37C5-4F76-F4EFCF77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2" y="4552435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/>
              <p:nvPr/>
            </p:nvSpPr>
            <p:spPr>
              <a:xfrm>
                <a:off x="465184" y="2206162"/>
                <a:ext cx="68615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BD25E8-DD47-BF2E-39CE-8EF627BA4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4" y="2206162"/>
                <a:ext cx="68615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/>
              <p:nvPr/>
            </p:nvSpPr>
            <p:spPr>
              <a:xfrm>
                <a:off x="474697" y="2965851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571AF3-6876-917E-52F7-9DD9C91AC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7" y="2965851"/>
                <a:ext cx="72109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C7ED32F-B91A-F4AD-917E-CFD0168EACF1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Applications of Common Subset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0540F-D27F-C142-D2C5-56A1469594E8}"/>
                  </a:ext>
                </a:extLst>
              </p:cNvPr>
              <p:cNvSpPr txBox="1"/>
              <p:nvPr/>
            </p:nvSpPr>
            <p:spPr>
              <a:xfrm>
                <a:off x="465184" y="3733059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10540F-D27F-C142-D2C5-56A146959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4" y="3733059"/>
                <a:ext cx="721095" cy="492443"/>
              </a:xfrm>
              <a:prstGeom prst="rect">
                <a:avLst/>
              </a:prstGeom>
              <a:blipFill>
                <a:blip r:embed="rId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42103-6CF6-3A37-DCB7-0F57B6534A25}"/>
                  </a:ext>
                </a:extLst>
              </p:cNvPr>
              <p:cNvSpPr txBox="1"/>
              <p:nvPr/>
            </p:nvSpPr>
            <p:spPr>
              <a:xfrm>
                <a:off x="474697" y="4516460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442103-6CF6-3A37-DCB7-0F57B6534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97" y="4516460"/>
                <a:ext cx="72109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514E8FB-CA41-3906-B4B2-2367F2950893}"/>
              </a:ext>
            </a:extLst>
          </p:cNvPr>
          <p:cNvSpPr/>
          <p:nvPr/>
        </p:nvSpPr>
        <p:spPr>
          <a:xfrm>
            <a:off x="2273222" y="2249476"/>
            <a:ext cx="1176387" cy="2895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CS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66BA79-C658-A450-6CE4-9287B6CFAF1E}"/>
              </a:ext>
            </a:extLst>
          </p:cNvPr>
          <p:cNvCxnSpPr>
            <a:cxnSpLocks/>
          </p:cNvCxnSpPr>
          <p:nvPr/>
        </p:nvCxnSpPr>
        <p:spPr>
          <a:xfrm>
            <a:off x="1633047" y="2553816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CF117-D674-A66A-00DF-3CEB0E41B89E}"/>
                  </a:ext>
                </a:extLst>
              </p:cNvPr>
              <p:cNvSpPr txBox="1"/>
              <p:nvPr/>
            </p:nvSpPr>
            <p:spPr>
              <a:xfrm>
                <a:off x="1595148" y="2110196"/>
                <a:ext cx="68615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CF117-D674-A66A-00DF-3CEB0E41B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148" y="2110196"/>
                <a:ext cx="686150" cy="492443"/>
              </a:xfrm>
              <a:prstGeom prst="rect">
                <a:avLst/>
              </a:prstGeom>
              <a:blipFill>
                <a:blip r:embed="rId1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7D3B2F-C672-93DA-D077-F704C65B09C8}"/>
              </a:ext>
            </a:extLst>
          </p:cNvPr>
          <p:cNvCxnSpPr>
            <a:cxnSpLocks/>
          </p:cNvCxnSpPr>
          <p:nvPr/>
        </p:nvCxnSpPr>
        <p:spPr>
          <a:xfrm>
            <a:off x="1667202" y="3262304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B0067-412F-9ECB-F1BB-A518F490A2B4}"/>
                  </a:ext>
                </a:extLst>
              </p:cNvPr>
              <p:cNvSpPr txBox="1"/>
              <p:nvPr/>
            </p:nvSpPr>
            <p:spPr>
              <a:xfrm>
                <a:off x="1589267" y="2786866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7B0067-412F-9ECB-F1BB-A518F490A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67" y="2786866"/>
                <a:ext cx="721095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07CCE-8B22-50AF-18D3-34C30195B825}"/>
              </a:ext>
            </a:extLst>
          </p:cNvPr>
          <p:cNvCxnSpPr>
            <a:cxnSpLocks/>
          </p:cNvCxnSpPr>
          <p:nvPr/>
        </p:nvCxnSpPr>
        <p:spPr>
          <a:xfrm>
            <a:off x="1655328" y="4081420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23277-D84B-3D05-F301-135A94632618}"/>
                  </a:ext>
                </a:extLst>
              </p:cNvPr>
              <p:cNvSpPr txBox="1"/>
              <p:nvPr/>
            </p:nvSpPr>
            <p:spPr>
              <a:xfrm>
                <a:off x="1577393" y="3605982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23277-D84B-3D05-F301-135A94632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93" y="3605982"/>
                <a:ext cx="721095" cy="492443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12ABA3-72B5-47D9-79D5-D540A262870E}"/>
              </a:ext>
            </a:extLst>
          </p:cNvPr>
          <p:cNvCxnSpPr>
            <a:cxnSpLocks/>
          </p:cNvCxnSpPr>
          <p:nvPr/>
        </p:nvCxnSpPr>
        <p:spPr>
          <a:xfrm>
            <a:off x="1655328" y="4908278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02C1E-A27A-B585-48BC-C994BA14BB51}"/>
                  </a:ext>
                </a:extLst>
              </p:cNvPr>
              <p:cNvSpPr txBox="1"/>
              <p:nvPr/>
            </p:nvSpPr>
            <p:spPr>
              <a:xfrm>
                <a:off x="1577393" y="4432840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02C1E-A27A-B585-48BC-C994BA14B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93" y="4432840"/>
                <a:ext cx="721095" cy="492443"/>
              </a:xfrm>
              <a:prstGeom prst="rect">
                <a:avLst/>
              </a:prstGeom>
              <a:blipFill>
                <a:blip r:embed="rId1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phic 21" descr="Monitor with solid fill">
            <a:extLst>
              <a:ext uri="{FF2B5EF4-FFF2-40B4-BE49-F238E27FC236}">
                <a16:creationId xmlns:a16="http://schemas.microsoft.com/office/drawing/2014/main" id="{A32874D5-DD6C-F0CC-1B8B-A7CB4C37F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1434" y="2212827"/>
            <a:ext cx="608680" cy="608680"/>
          </a:xfrm>
          <a:prstGeom prst="rect">
            <a:avLst/>
          </a:prstGeom>
        </p:spPr>
      </p:pic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4D35F27D-C2E8-CA80-26B8-0BA63BEC4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1094" y="2948054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24A2060D-80D2-13DC-14B8-8FC9AB834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1093" y="3753577"/>
            <a:ext cx="608680" cy="608680"/>
          </a:xfrm>
          <a:prstGeom prst="rect">
            <a:avLst/>
          </a:prstGeom>
        </p:spPr>
      </p:pic>
      <p:pic>
        <p:nvPicPr>
          <p:cNvPr id="27" name="Graphic 26" descr="Monitor with solid fill">
            <a:extLst>
              <a:ext uri="{FF2B5EF4-FFF2-40B4-BE49-F238E27FC236}">
                <a16:creationId xmlns:a16="http://schemas.microsoft.com/office/drawing/2014/main" id="{866DBFB9-50F2-CEB6-6F26-E8DCC1149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1433" y="4559100"/>
            <a:ext cx="608680" cy="60868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CC4037-1664-1BD9-1F9F-5CF8384B19A7}"/>
              </a:ext>
            </a:extLst>
          </p:cNvPr>
          <p:cNvCxnSpPr>
            <a:cxnSpLocks/>
          </p:cNvCxnSpPr>
          <p:nvPr/>
        </p:nvCxnSpPr>
        <p:spPr>
          <a:xfrm flipV="1">
            <a:off x="3452533" y="2599384"/>
            <a:ext cx="2151307" cy="32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B1B964-C085-D241-4100-A440F577A25B}"/>
                  </a:ext>
                </a:extLst>
              </p:cNvPr>
              <p:cNvSpPr txBox="1"/>
              <p:nvPr/>
            </p:nvSpPr>
            <p:spPr>
              <a:xfrm>
                <a:off x="3396243" y="2072110"/>
                <a:ext cx="2291397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B1B964-C085-D241-4100-A440F577A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243" y="2072110"/>
                <a:ext cx="2291397" cy="526811"/>
              </a:xfrm>
              <a:prstGeom prst="rect">
                <a:avLst/>
              </a:prstGeom>
              <a:blipFill>
                <a:blip r:embed="rId1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3CEC16C-2BBC-859C-7708-D0589CDC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7</a:t>
            </a:fld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288FE8-DE1B-8CE9-31D5-9044DBA231E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402753" y="3252394"/>
            <a:ext cx="221834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F3EAB6-6A4F-66D8-067D-9FDCA10ABEBA}"/>
                  </a:ext>
                </a:extLst>
              </p:cNvPr>
              <p:cNvSpPr txBox="1"/>
              <p:nvPr/>
            </p:nvSpPr>
            <p:spPr>
              <a:xfrm>
                <a:off x="3376452" y="2741271"/>
                <a:ext cx="2299091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F3EAB6-6A4F-66D8-067D-9FDCA10AB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452" y="2741271"/>
                <a:ext cx="2299091" cy="526811"/>
              </a:xfrm>
              <a:prstGeom prst="rect">
                <a:avLst/>
              </a:prstGeom>
              <a:blipFill>
                <a:blip r:embed="rId1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ED0EC1-E185-01E4-41E1-079578391BA9}"/>
              </a:ext>
            </a:extLst>
          </p:cNvPr>
          <p:cNvCxnSpPr>
            <a:cxnSpLocks/>
          </p:cNvCxnSpPr>
          <p:nvPr/>
        </p:nvCxnSpPr>
        <p:spPr>
          <a:xfrm>
            <a:off x="3446405" y="4098425"/>
            <a:ext cx="21970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2594C1-A456-E3DF-1814-F0611B4D98D6}"/>
                  </a:ext>
                </a:extLst>
              </p:cNvPr>
              <p:cNvSpPr txBox="1"/>
              <p:nvPr/>
            </p:nvSpPr>
            <p:spPr>
              <a:xfrm>
                <a:off x="3380976" y="3579978"/>
                <a:ext cx="2299091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2594C1-A456-E3DF-1814-F0611B4D9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76" y="3579978"/>
                <a:ext cx="2299091" cy="526811"/>
              </a:xfrm>
              <a:prstGeom prst="rect">
                <a:avLst/>
              </a:prstGeom>
              <a:blipFill>
                <a:blip r:embed="rId16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3858E1F-9CF2-D068-403D-A4A89213B16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446405" y="4856775"/>
            <a:ext cx="2165028" cy="66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B4B9C6-3D37-29E9-16EE-1DF9E7644F6D}"/>
                  </a:ext>
                </a:extLst>
              </p:cNvPr>
              <p:cNvSpPr txBox="1"/>
              <p:nvPr/>
            </p:nvSpPr>
            <p:spPr>
              <a:xfrm>
                <a:off x="3373870" y="4319225"/>
                <a:ext cx="2344873" cy="535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B4B9C6-3D37-29E9-16EE-1DF9E7644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870" y="4319225"/>
                <a:ext cx="2344873" cy="535852"/>
              </a:xfrm>
              <a:prstGeom prst="rect">
                <a:avLst/>
              </a:prstGeom>
              <a:blipFill>
                <a:blip r:embed="rId17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4E595A-8C1A-9D04-77BF-E9E48C1EB605}"/>
                  </a:ext>
                </a:extLst>
              </p:cNvPr>
              <p:cNvSpPr txBox="1"/>
              <p:nvPr/>
            </p:nvSpPr>
            <p:spPr>
              <a:xfrm>
                <a:off x="3796470" y="4974168"/>
                <a:ext cx="1430905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4E595A-8C1A-9D04-77BF-E9E48C1EB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470" y="4974168"/>
                <a:ext cx="1430905" cy="492443"/>
              </a:xfrm>
              <a:prstGeom prst="rect">
                <a:avLst/>
              </a:prstGeom>
              <a:blipFill>
                <a:blip r:embed="rId1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30E408A7-9897-5F12-589B-79D529B094A5}"/>
              </a:ext>
            </a:extLst>
          </p:cNvPr>
          <p:cNvSpPr/>
          <p:nvPr/>
        </p:nvSpPr>
        <p:spPr>
          <a:xfrm>
            <a:off x="9843034" y="1906460"/>
            <a:ext cx="697361" cy="505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658AFD-B2E4-3249-5926-43F4642D95EC}"/>
              </a:ext>
            </a:extLst>
          </p:cNvPr>
          <p:cNvSpPr/>
          <p:nvPr/>
        </p:nvSpPr>
        <p:spPr>
          <a:xfrm>
            <a:off x="7393286" y="1902398"/>
            <a:ext cx="697361" cy="505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9F1DC8-BA70-B1FC-2B14-763D13966F7A}"/>
              </a:ext>
            </a:extLst>
          </p:cNvPr>
          <p:cNvSpPr/>
          <p:nvPr/>
        </p:nvSpPr>
        <p:spPr>
          <a:xfrm>
            <a:off x="8385662" y="1902397"/>
            <a:ext cx="697361" cy="505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C5A647-743B-40F1-629E-615DD9718D68}"/>
                  </a:ext>
                </a:extLst>
              </p:cNvPr>
              <p:cNvSpPr/>
              <p:nvPr/>
            </p:nvSpPr>
            <p:spPr>
              <a:xfrm>
                <a:off x="9073097" y="1882569"/>
                <a:ext cx="577242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C5A647-743B-40F1-629E-615DD9718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097" y="1882569"/>
                <a:ext cx="577242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4038D18-9733-B890-35A8-C1DAF7CA82C3}"/>
              </a:ext>
            </a:extLst>
          </p:cNvPr>
          <p:cNvCxnSpPr>
            <a:cxnSpLocks/>
          </p:cNvCxnSpPr>
          <p:nvPr/>
        </p:nvCxnSpPr>
        <p:spPr>
          <a:xfrm>
            <a:off x="8381133" y="2155239"/>
            <a:ext cx="151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0B7B2D0-8B70-C39A-7A87-8EAF3E23ED60}"/>
              </a:ext>
            </a:extLst>
          </p:cNvPr>
          <p:cNvCxnSpPr>
            <a:cxnSpLocks/>
          </p:cNvCxnSpPr>
          <p:nvPr/>
        </p:nvCxnSpPr>
        <p:spPr>
          <a:xfrm>
            <a:off x="9238129" y="2155208"/>
            <a:ext cx="85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4BDA4C0-25B3-92B4-9BE6-1DAA74111EBC}"/>
              </a:ext>
            </a:extLst>
          </p:cNvPr>
          <p:cNvCxnSpPr>
            <a:cxnSpLocks/>
          </p:cNvCxnSpPr>
          <p:nvPr/>
        </p:nvCxnSpPr>
        <p:spPr>
          <a:xfrm>
            <a:off x="9845169" y="2149223"/>
            <a:ext cx="109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Graphic 52" descr="Internet Of Things outline">
            <a:extLst>
              <a:ext uri="{FF2B5EF4-FFF2-40B4-BE49-F238E27FC236}">
                <a16:creationId xmlns:a16="http://schemas.microsoft.com/office/drawing/2014/main" id="{30617D6C-6CEC-5434-E62E-75161AFA6F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75165" y="2972646"/>
            <a:ext cx="1227051" cy="122705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7F2A70C-4A7F-5F94-9679-9A2C2A04677E}"/>
              </a:ext>
            </a:extLst>
          </p:cNvPr>
          <p:cNvSpPr txBox="1"/>
          <p:nvPr/>
        </p:nvSpPr>
        <p:spPr>
          <a:xfrm>
            <a:off x="7126174" y="5473705"/>
            <a:ext cx="39263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Distributed Key Generation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539960-5E45-8802-781A-47F9DD538347}"/>
              </a:ext>
            </a:extLst>
          </p:cNvPr>
          <p:cNvSpPr txBox="1"/>
          <p:nvPr/>
        </p:nvSpPr>
        <p:spPr>
          <a:xfrm>
            <a:off x="8033205" y="2465835"/>
            <a:ext cx="208774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Blockchains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4B5F08D-0BC7-1AE5-3C14-FAECD7B42C51}"/>
              </a:ext>
            </a:extLst>
          </p:cNvPr>
          <p:cNvSpPr txBox="1"/>
          <p:nvPr/>
        </p:nvSpPr>
        <p:spPr>
          <a:xfrm>
            <a:off x="6835293" y="4066077"/>
            <a:ext cx="45080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Secure multi-party computation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46976ECD-76BA-D088-F7E8-E68516FCAF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98151" y="4744455"/>
            <a:ext cx="638429" cy="63842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4C48D5F-3910-7521-A090-5C1C3E52F9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26822" y="4762681"/>
            <a:ext cx="638429" cy="638429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9F043B0-E0DF-099B-7774-7259937F8045}"/>
              </a:ext>
            </a:extLst>
          </p:cNvPr>
          <p:cNvCxnSpPr>
            <a:cxnSpLocks/>
          </p:cNvCxnSpPr>
          <p:nvPr/>
        </p:nvCxnSpPr>
        <p:spPr>
          <a:xfrm>
            <a:off x="8537418" y="4908278"/>
            <a:ext cx="10647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E3E93D7-79B5-F61C-A473-E7DA86316F7A}"/>
              </a:ext>
            </a:extLst>
          </p:cNvPr>
          <p:cNvCxnSpPr>
            <a:cxnSpLocks/>
          </p:cNvCxnSpPr>
          <p:nvPr/>
        </p:nvCxnSpPr>
        <p:spPr>
          <a:xfrm flipH="1">
            <a:off x="8529033" y="5144840"/>
            <a:ext cx="10942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A9A4FCD-FE6A-B7BE-78E5-07EFC9537479}"/>
                  </a:ext>
                </a:extLst>
              </p:cNvPr>
              <p:cNvSpPr/>
              <p:nvPr/>
            </p:nvSpPr>
            <p:spPr>
              <a:xfrm>
                <a:off x="1437139" y="936723"/>
                <a:ext cx="9146286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party protocol tolerating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 failures to agree on a </a:t>
                </a:r>
                <a:r>
                  <a:rPr lang="en-US" sz="2600" dirty="0">
                    <a:solidFill>
                      <a:srgbClr val="0070C0"/>
                    </a:solidFill>
                  </a:rPr>
                  <a:t>subset of inputs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A9A4FCD-FE6A-B7BE-78E5-07EFC9537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139" y="936723"/>
                <a:ext cx="9146286" cy="492443"/>
              </a:xfrm>
              <a:prstGeom prst="rect">
                <a:avLst/>
              </a:prstGeom>
              <a:blipFill>
                <a:blip r:embed="rId24"/>
                <a:stretch>
                  <a:fillRect t="-10000" r="-69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F0F949-AA3B-4D17-B9F5-4A58922652B7}"/>
              </a:ext>
            </a:extLst>
          </p:cNvPr>
          <p:cNvCxnSpPr>
            <a:cxnSpLocks/>
            <a:stCxn id="45" idx="1"/>
            <a:endCxn id="40" idx="3"/>
          </p:cNvCxnSpPr>
          <p:nvPr/>
        </p:nvCxnSpPr>
        <p:spPr>
          <a:xfrm flipH="1">
            <a:off x="8090647" y="2155210"/>
            <a:ext cx="29501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BB80C0-438C-26DF-2909-9AF5AF7713E5}"/>
              </a:ext>
            </a:extLst>
          </p:cNvPr>
          <p:cNvCxnSpPr>
            <a:cxnSpLocks/>
          </p:cNvCxnSpPr>
          <p:nvPr/>
        </p:nvCxnSpPr>
        <p:spPr>
          <a:xfrm flipH="1">
            <a:off x="9555932" y="2140683"/>
            <a:ext cx="29501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49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1" grpId="0" animBg="1"/>
      <p:bldP spid="56" grpId="0" animBg="1"/>
      <p:bldP spid="38" grpId="0" animBg="1"/>
      <p:bldP spid="40" grpId="0" animBg="1"/>
      <p:bldP spid="45" grpId="0" animBg="1"/>
      <p:bldP spid="46" grpId="0"/>
      <p:bldP spid="54" grpId="0"/>
      <p:bldP spid="60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ED32F-B91A-F4AD-917E-CFD0168EACF1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Asynchronous Networks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3CEC16C-2BBC-859C-7708-D0589CDC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8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E16731-A802-DF65-72D1-AF01FAFBD231}"/>
              </a:ext>
            </a:extLst>
          </p:cNvPr>
          <p:cNvSpPr/>
          <p:nvPr/>
        </p:nvSpPr>
        <p:spPr>
          <a:xfrm>
            <a:off x="669472" y="1372254"/>
            <a:ext cx="8991937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dirty="0"/>
              <a:t>1. Message delays between honest parties are </a:t>
            </a:r>
            <a:r>
              <a:rPr lang="en-US" sz="2600" dirty="0">
                <a:solidFill>
                  <a:srgbClr val="FF0000"/>
                </a:solidFill>
              </a:rPr>
              <a:t>unbounded</a:t>
            </a:r>
          </a:p>
          <a:p>
            <a:r>
              <a:rPr lang="en-US" sz="2600" dirty="0"/>
              <a:t>2. Messages must </a:t>
            </a:r>
            <a:r>
              <a:rPr lang="en-US" sz="2600" dirty="0">
                <a:solidFill>
                  <a:srgbClr val="0070C0"/>
                </a:solidFill>
              </a:rPr>
              <a:t>eventually arrive</a:t>
            </a:r>
            <a:endParaRPr lang="en-US" sz="2600" dirty="0">
              <a:solidFill>
                <a:srgbClr val="FF000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ED3D616-CE94-B711-C91A-50C3FC092BA3}"/>
              </a:ext>
            </a:extLst>
          </p:cNvPr>
          <p:cNvCxnSpPr>
            <a:cxnSpLocks/>
          </p:cNvCxnSpPr>
          <p:nvPr/>
        </p:nvCxnSpPr>
        <p:spPr>
          <a:xfrm>
            <a:off x="1952332" y="3166227"/>
            <a:ext cx="14213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84E998DE-FDC7-AA35-1B87-2E43F103C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644" y="2723010"/>
            <a:ext cx="954107" cy="954107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0A1651C-F611-B880-DA51-93B98C0D4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9696" y="2714937"/>
            <a:ext cx="917446" cy="91744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8BC70EA-FD6A-0EA7-E27E-B99119E56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2597" y="2875216"/>
            <a:ext cx="549500" cy="5495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86165319-44A6-246B-C0B7-880883DC8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1344" y="2548597"/>
            <a:ext cx="638373" cy="638373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CA1C513-1A4D-C321-96E7-1776A7318C92}"/>
              </a:ext>
            </a:extLst>
          </p:cNvPr>
          <p:cNvCxnSpPr>
            <a:cxnSpLocks/>
          </p:cNvCxnSpPr>
          <p:nvPr/>
        </p:nvCxnSpPr>
        <p:spPr>
          <a:xfrm>
            <a:off x="4160897" y="3173660"/>
            <a:ext cx="14213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Graphic 80">
            <a:extLst>
              <a:ext uri="{FF2B5EF4-FFF2-40B4-BE49-F238E27FC236}">
                <a16:creationId xmlns:a16="http://schemas.microsoft.com/office/drawing/2014/main" id="{E0F14BD5-7B71-2401-A733-0371B8D4D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9909" y="2556030"/>
            <a:ext cx="638373" cy="63837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C95BDB4A-4C5B-24F1-D168-7A5E84BBB0EB}"/>
              </a:ext>
            </a:extLst>
          </p:cNvPr>
          <p:cNvSpPr/>
          <p:nvPr/>
        </p:nvSpPr>
        <p:spPr>
          <a:xfrm>
            <a:off x="472404" y="3996571"/>
            <a:ext cx="6879655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Great to model communication over the internet!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4CDF562-EA15-F1E1-DCBA-D14354F7925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083" t="16587" r="4257" b="16301"/>
          <a:stretch/>
        </p:blipFill>
        <p:spPr>
          <a:xfrm>
            <a:off x="7446486" y="2165138"/>
            <a:ext cx="4429845" cy="3243411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AD4281E4-5CDE-193E-A182-E0B3AB8DA5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01996" y="3240094"/>
            <a:ext cx="872197" cy="872197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949AA76-18FE-B1FA-8D9D-A42EFBFE38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84149" y="2055659"/>
            <a:ext cx="872197" cy="872197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996F1AB-ABFC-FFDB-3987-739C37359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0713" y="3519879"/>
            <a:ext cx="872197" cy="872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226DB0-4AB1-F364-B1B4-2A7132C45171}"/>
              </a:ext>
            </a:extLst>
          </p:cNvPr>
          <p:cNvSpPr txBox="1"/>
          <p:nvPr/>
        </p:nvSpPr>
        <p:spPr>
          <a:xfrm>
            <a:off x="397868" y="908028"/>
            <a:ext cx="52390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Definition</a:t>
            </a:r>
            <a:r>
              <a:rPr lang="en-US" sz="2600" dirty="0"/>
              <a:t> (Asynchronous Networks):</a:t>
            </a:r>
          </a:p>
        </p:txBody>
      </p:sp>
    </p:spTree>
    <p:extLst>
      <p:ext uri="{BB962C8B-B14F-4D97-AF65-F5344CB8AC3E}">
        <p14:creationId xmlns:p14="http://schemas.microsoft.com/office/powerpoint/2010/main" val="14276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82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7ED32F-B91A-F4AD-917E-CFD0168EACF1}"/>
              </a:ext>
            </a:extLst>
          </p:cNvPr>
          <p:cNvSpPr txBox="1">
            <a:spLocks/>
          </p:cNvSpPr>
          <p:nvPr/>
        </p:nvSpPr>
        <p:spPr>
          <a:xfrm>
            <a:off x="282146" y="128016"/>
            <a:ext cx="11783958" cy="78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+mn-lt"/>
              </a:rPr>
              <a:t>Asynchronous Common Subset (ACS)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3CEC16C-2BBC-859C-7708-D0589CDC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04" y="6374197"/>
            <a:ext cx="2743200" cy="365125"/>
          </a:xfrm>
        </p:spPr>
        <p:txBody>
          <a:bodyPr/>
          <a:lstStyle/>
          <a:p>
            <a:fld id="{54E2A788-A1F9-2245-9128-CAB9EDD649A8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Graphic 1" descr="Monitor with solid fill">
            <a:extLst>
              <a:ext uri="{FF2B5EF4-FFF2-40B4-BE49-F238E27FC236}">
                <a16:creationId xmlns:a16="http://schemas.microsoft.com/office/drawing/2014/main" id="{569926A3-6FE4-E4BD-D56E-F4C7B815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926" y="1903559"/>
            <a:ext cx="608680" cy="608680"/>
          </a:xfrm>
          <a:prstGeom prst="rect">
            <a:avLst/>
          </a:prstGeom>
        </p:spPr>
      </p:pic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0BB379C8-FCBB-899D-592A-7B2C950C7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86" y="2638786"/>
            <a:ext cx="608680" cy="608680"/>
          </a:xfrm>
          <a:prstGeom prst="rect">
            <a:avLst/>
          </a:prstGeom>
        </p:spPr>
      </p:pic>
      <p:pic>
        <p:nvPicPr>
          <p:cNvPr id="6" name="Graphic 5" descr="Monitor with solid fill">
            <a:extLst>
              <a:ext uri="{FF2B5EF4-FFF2-40B4-BE49-F238E27FC236}">
                <a16:creationId xmlns:a16="http://schemas.microsoft.com/office/drawing/2014/main" id="{63906429-18B0-8BA4-8817-ED217E350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585" y="3444309"/>
            <a:ext cx="608680" cy="608680"/>
          </a:xfrm>
          <a:prstGeom prst="rect">
            <a:avLst/>
          </a:prstGeom>
        </p:spPr>
      </p:pic>
      <p:pic>
        <p:nvPicPr>
          <p:cNvPr id="7" name="Graphic 6" descr="Monitor with solid fill">
            <a:extLst>
              <a:ext uri="{FF2B5EF4-FFF2-40B4-BE49-F238E27FC236}">
                <a16:creationId xmlns:a16="http://schemas.microsoft.com/office/drawing/2014/main" id="{3CE3FF90-16D7-D45B-92B9-EA629C9B8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925" y="4249832"/>
            <a:ext cx="608680" cy="608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F69BA4-7FF1-D790-D09A-2BBCCC29B329}"/>
                  </a:ext>
                </a:extLst>
              </p:cNvPr>
              <p:cNvSpPr txBox="1"/>
              <p:nvPr/>
            </p:nvSpPr>
            <p:spPr>
              <a:xfrm>
                <a:off x="447077" y="1903559"/>
                <a:ext cx="68615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F69BA4-7FF1-D790-D09A-2BBCCC29B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77" y="1903559"/>
                <a:ext cx="686150" cy="492443"/>
              </a:xfrm>
              <a:prstGeom prst="rect">
                <a:avLst/>
              </a:prstGeom>
              <a:blipFill>
                <a:blip r:embed="rId7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D7EE4D-E105-CDF9-1644-CBEA481EA7EF}"/>
                  </a:ext>
                </a:extLst>
              </p:cNvPr>
              <p:cNvSpPr txBox="1"/>
              <p:nvPr/>
            </p:nvSpPr>
            <p:spPr>
              <a:xfrm>
                <a:off x="456590" y="2663248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D7EE4D-E105-CDF9-1644-CBEA481E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0" y="2663248"/>
                <a:ext cx="72109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7EC641-F5CF-B546-C8A4-E09F552CEE5A}"/>
                  </a:ext>
                </a:extLst>
              </p:cNvPr>
              <p:cNvSpPr txBox="1"/>
              <p:nvPr/>
            </p:nvSpPr>
            <p:spPr>
              <a:xfrm>
                <a:off x="447077" y="3430456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7EC641-F5CF-B546-C8A4-E09F552CE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77" y="3430456"/>
                <a:ext cx="72109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D54FED-43DC-91C7-99A2-2E88D1875461}"/>
                  </a:ext>
                </a:extLst>
              </p:cNvPr>
              <p:cNvSpPr txBox="1"/>
              <p:nvPr/>
            </p:nvSpPr>
            <p:spPr>
              <a:xfrm>
                <a:off x="456590" y="4213857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D54FED-43DC-91C7-99A2-2E88D1875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0" y="4213857"/>
                <a:ext cx="721095" cy="492443"/>
              </a:xfrm>
              <a:prstGeom prst="rect">
                <a:avLst/>
              </a:prstGeom>
              <a:blipFill>
                <a:blip r:embed="rId10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A0D4470-856E-1176-734F-78AD7CE24084}"/>
              </a:ext>
            </a:extLst>
          </p:cNvPr>
          <p:cNvSpPr/>
          <p:nvPr/>
        </p:nvSpPr>
        <p:spPr>
          <a:xfrm>
            <a:off x="2255115" y="1946873"/>
            <a:ext cx="1176387" cy="2895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/>
              <a:t>ACS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C40215-CE90-E3F8-A748-615299FD5BF8}"/>
              </a:ext>
            </a:extLst>
          </p:cNvPr>
          <p:cNvCxnSpPr>
            <a:cxnSpLocks/>
          </p:cNvCxnSpPr>
          <p:nvPr/>
        </p:nvCxnSpPr>
        <p:spPr>
          <a:xfrm>
            <a:off x="1614940" y="2251213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321AEC-EFE4-0CD3-6DFF-A5FD76C5521C}"/>
                  </a:ext>
                </a:extLst>
              </p:cNvPr>
              <p:cNvSpPr txBox="1"/>
              <p:nvPr/>
            </p:nvSpPr>
            <p:spPr>
              <a:xfrm>
                <a:off x="1577041" y="1807593"/>
                <a:ext cx="68615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321AEC-EFE4-0CD3-6DFF-A5FD76C5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041" y="1807593"/>
                <a:ext cx="686150" cy="492443"/>
              </a:xfrm>
              <a:prstGeom prst="rect">
                <a:avLst/>
              </a:prstGeom>
              <a:blipFill>
                <a:blip r:embed="rId11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C304BD-0A0D-2F31-39D9-E2729A179992}"/>
              </a:ext>
            </a:extLst>
          </p:cNvPr>
          <p:cNvCxnSpPr>
            <a:cxnSpLocks/>
          </p:cNvCxnSpPr>
          <p:nvPr/>
        </p:nvCxnSpPr>
        <p:spPr>
          <a:xfrm>
            <a:off x="1649095" y="2959701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6EDD4-A73E-3572-6F9F-6DF3C52413B8}"/>
                  </a:ext>
                </a:extLst>
              </p:cNvPr>
              <p:cNvSpPr txBox="1"/>
              <p:nvPr/>
            </p:nvSpPr>
            <p:spPr>
              <a:xfrm>
                <a:off x="1571160" y="2484263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6EDD4-A73E-3572-6F9F-6DF3C5241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160" y="2484263"/>
                <a:ext cx="721095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20809E-9B8F-4692-F7EB-B1A91329F355}"/>
              </a:ext>
            </a:extLst>
          </p:cNvPr>
          <p:cNvCxnSpPr>
            <a:cxnSpLocks/>
          </p:cNvCxnSpPr>
          <p:nvPr/>
        </p:nvCxnSpPr>
        <p:spPr>
          <a:xfrm>
            <a:off x="1637221" y="3778817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28DC81-EC0B-0820-981A-2B9676409E23}"/>
                  </a:ext>
                </a:extLst>
              </p:cNvPr>
              <p:cNvSpPr txBox="1"/>
              <p:nvPr/>
            </p:nvSpPr>
            <p:spPr>
              <a:xfrm>
                <a:off x="1559286" y="3303379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28DC81-EC0B-0820-981A-2B9676409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286" y="3303379"/>
                <a:ext cx="721095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43929E-318A-0308-E254-DD8E48C90BCC}"/>
              </a:ext>
            </a:extLst>
          </p:cNvPr>
          <p:cNvCxnSpPr>
            <a:cxnSpLocks/>
          </p:cNvCxnSpPr>
          <p:nvPr/>
        </p:nvCxnSpPr>
        <p:spPr>
          <a:xfrm>
            <a:off x="1637221" y="4605675"/>
            <a:ext cx="60984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79062E-6E44-D134-B853-FE4EF6446C76}"/>
                  </a:ext>
                </a:extLst>
              </p:cNvPr>
              <p:cNvSpPr txBox="1"/>
              <p:nvPr/>
            </p:nvSpPr>
            <p:spPr>
              <a:xfrm>
                <a:off x="1559286" y="4130237"/>
                <a:ext cx="72109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79062E-6E44-D134-B853-FE4EF6446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286" y="4130237"/>
                <a:ext cx="721095" cy="492443"/>
              </a:xfrm>
              <a:prstGeom prst="rect">
                <a:avLst/>
              </a:prstGeom>
              <a:blipFill>
                <a:blip r:embed="rId1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 descr="Monitor with solid fill">
            <a:extLst>
              <a:ext uri="{FF2B5EF4-FFF2-40B4-BE49-F238E27FC236}">
                <a16:creationId xmlns:a16="http://schemas.microsoft.com/office/drawing/2014/main" id="{020269B2-6712-A1E3-49D5-121DC1BFC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3327" y="1910224"/>
            <a:ext cx="608680" cy="608680"/>
          </a:xfrm>
          <a:prstGeom prst="rect">
            <a:avLst/>
          </a:prstGeom>
        </p:spPr>
      </p:pic>
      <p:pic>
        <p:nvPicPr>
          <p:cNvPr id="24" name="Graphic 23" descr="Monitor with solid fill">
            <a:extLst>
              <a:ext uri="{FF2B5EF4-FFF2-40B4-BE49-F238E27FC236}">
                <a16:creationId xmlns:a16="http://schemas.microsoft.com/office/drawing/2014/main" id="{A408BF76-F403-3FF2-22A2-4F290542F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2987" y="2645451"/>
            <a:ext cx="608680" cy="608680"/>
          </a:xfrm>
          <a:prstGeom prst="rect">
            <a:avLst/>
          </a:prstGeom>
        </p:spPr>
      </p:pic>
      <p:pic>
        <p:nvPicPr>
          <p:cNvPr id="25" name="Graphic 24" descr="Monitor with solid fill">
            <a:extLst>
              <a:ext uri="{FF2B5EF4-FFF2-40B4-BE49-F238E27FC236}">
                <a16:creationId xmlns:a16="http://schemas.microsoft.com/office/drawing/2014/main" id="{6FF4B781-5FD9-8277-C48F-EF301C6FB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2986" y="3450974"/>
            <a:ext cx="608680" cy="608680"/>
          </a:xfrm>
          <a:prstGeom prst="rect">
            <a:avLst/>
          </a:prstGeom>
        </p:spPr>
      </p:pic>
      <p:pic>
        <p:nvPicPr>
          <p:cNvPr id="26" name="Graphic 25" descr="Monitor with solid fill">
            <a:extLst>
              <a:ext uri="{FF2B5EF4-FFF2-40B4-BE49-F238E27FC236}">
                <a16:creationId xmlns:a16="http://schemas.microsoft.com/office/drawing/2014/main" id="{F71168E5-B705-4D70-ED41-F1B440EAF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3326" y="4256497"/>
            <a:ext cx="608680" cy="6086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38A082-A2E0-FB41-AA92-CCF7B3A5C278}"/>
              </a:ext>
            </a:extLst>
          </p:cNvPr>
          <p:cNvCxnSpPr>
            <a:cxnSpLocks/>
          </p:cNvCxnSpPr>
          <p:nvPr/>
        </p:nvCxnSpPr>
        <p:spPr>
          <a:xfrm flipV="1">
            <a:off x="3434426" y="2296781"/>
            <a:ext cx="2151307" cy="32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E3CE7C-627A-D60B-405C-A9AD79F3C05D}"/>
                  </a:ext>
                </a:extLst>
              </p:cNvPr>
              <p:cNvSpPr txBox="1"/>
              <p:nvPr/>
            </p:nvSpPr>
            <p:spPr>
              <a:xfrm>
                <a:off x="3378136" y="1769507"/>
                <a:ext cx="2291397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E3CE7C-627A-D60B-405C-A9AD79F3C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36" y="1769507"/>
                <a:ext cx="2291397" cy="526811"/>
              </a:xfrm>
              <a:prstGeom prst="rect">
                <a:avLst/>
              </a:prstGeom>
              <a:blipFill>
                <a:blip r:embed="rId1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F9F58F-C239-32F0-0CB5-8F3E54809AD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384646" y="2949791"/>
            <a:ext cx="221834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6F33AF-0E44-E757-7506-1D2936B74FF6}"/>
                  </a:ext>
                </a:extLst>
              </p:cNvPr>
              <p:cNvSpPr txBox="1"/>
              <p:nvPr/>
            </p:nvSpPr>
            <p:spPr>
              <a:xfrm>
                <a:off x="3358345" y="2438668"/>
                <a:ext cx="2299091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6F33AF-0E44-E757-7506-1D2936B7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345" y="2438668"/>
                <a:ext cx="2299091" cy="526811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FF2509-5C13-7F4E-D3F8-A98EB8A00ABD}"/>
              </a:ext>
            </a:extLst>
          </p:cNvPr>
          <p:cNvCxnSpPr>
            <a:cxnSpLocks/>
          </p:cNvCxnSpPr>
          <p:nvPr/>
        </p:nvCxnSpPr>
        <p:spPr>
          <a:xfrm>
            <a:off x="3428298" y="3795822"/>
            <a:ext cx="219703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3296DC-1707-AB33-E986-46E4B94A68F5}"/>
                  </a:ext>
                </a:extLst>
              </p:cNvPr>
              <p:cNvSpPr txBox="1"/>
              <p:nvPr/>
            </p:nvSpPr>
            <p:spPr>
              <a:xfrm>
                <a:off x="3362869" y="3277375"/>
                <a:ext cx="2299091" cy="526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3296DC-1707-AB33-E986-46E4B94A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69" y="3277375"/>
                <a:ext cx="2299091" cy="526811"/>
              </a:xfrm>
              <a:prstGeom prst="rect">
                <a:avLst/>
              </a:prstGeom>
              <a:blipFill>
                <a:blip r:embed="rId1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88FF24-AF2C-1359-B160-0AA002F068A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428298" y="4554172"/>
            <a:ext cx="2165028" cy="66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1955B6-F90B-BDA1-DDBB-7F3387D54B0C}"/>
                  </a:ext>
                </a:extLst>
              </p:cNvPr>
              <p:cNvSpPr txBox="1"/>
              <p:nvPr/>
            </p:nvSpPr>
            <p:spPr>
              <a:xfrm>
                <a:off x="3355763" y="4016622"/>
                <a:ext cx="2344873" cy="535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26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lit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F1955B6-F90B-BDA1-DDBB-7F3387D54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63" y="4016622"/>
                <a:ext cx="2344873" cy="535852"/>
              </a:xfrm>
              <a:prstGeom prst="rect">
                <a:avLst/>
              </a:prstGeom>
              <a:blipFill>
                <a:blip r:embed="rId18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01BD1A-8C0B-7FD9-37EA-B43622F29665}"/>
                  </a:ext>
                </a:extLst>
              </p:cNvPr>
              <p:cNvSpPr txBox="1"/>
              <p:nvPr/>
            </p:nvSpPr>
            <p:spPr>
              <a:xfrm>
                <a:off x="3778363" y="4671565"/>
                <a:ext cx="1430905" cy="4924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01BD1A-8C0B-7FD9-37EA-B43622F29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363" y="4671565"/>
                <a:ext cx="1430905" cy="492443"/>
              </a:xfrm>
              <a:prstGeom prst="rect">
                <a:avLst/>
              </a:prstGeom>
              <a:blipFill>
                <a:blip r:embed="rId19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AD62A26F-6F8B-D6F3-FC4E-DBEE7D612D28}"/>
              </a:ext>
            </a:extLst>
          </p:cNvPr>
          <p:cNvSpPr/>
          <p:nvPr/>
        </p:nvSpPr>
        <p:spPr>
          <a:xfrm>
            <a:off x="2184437" y="907252"/>
            <a:ext cx="7426457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600" dirty="0"/>
              <a:t>Common subset protocol over asynchronous network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54AF0F-1737-59EE-AB48-4FA9C6BB366C}"/>
              </a:ext>
            </a:extLst>
          </p:cNvPr>
          <p:cNvSpPr/>
          <p:nvPr/>
        </p:nvSpPr>
        <p:spPr>
          <a:xfrm>
            <a:off x="1343562" y="5704492"/>
            <a:ext cx="9829037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600" dirty="0"/>
              <a:t>Deterministic consensus is </a:t>
            </a:r>
            <a:r>
              <a:rPr lang="en-US" sz="2600" dirty="0">
                <a:solidFill>
                  <a:srgbClr val="FF0000"/>
                </a:solidFill>
              </a:rPr>
              <a:t>impossible</a:t>
            </a:r>
            <a:r>
              <a:rPr lang="en-US" sz="2600" dirty="0"/>
              <a:t> in asynchronous network [FLP86]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F987C7-4898-032C-944E-A1E2FB0FBDBD}"/>
              </a:ext>
            </a:extLst>
          </p:cNvPr>
          <p:cNvSpPr/>
          <p:nvPr/>
        </p:nvSpPr>
        <p:spPr>
          <a:xfrm>
            <a:off x="1392656" y="5775866"/>
            <a:ext cx="1923779" cy="3682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83D082-C8B9-796E-307E-C3B2695489A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4083" t="16587" r="4257" b="16301"/>
          <a:stretch/>
        </p:blipFill>
        <p:spPr>
          <a:xfrm>
            <a:off x="7120807" y="1856637"/>
            <a:ext cx="4429845" cy="324341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200A4B-51E2-42E2-203A-CD221E3D58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76317" y="2931593"/>
            <a:ext cx="872197" cy="8721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11D309C-C08A-0C4B-1511-777B8F2602C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58470" y="1747158"/>
            <a:ext cx="872197" cy="87219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62C0C74-C870-1DBC-21E8-BD8323EE35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525034" y="3211378"/>
            <a:ext cx="872197" cy="8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15" grpId="0"/>
      <p:bldP spid="17" grpId="0"/>
      <p:bldP spid="20" grpId="0"/>
      <p:bldP spid="22" grpId="0"/>
      <p:bldP spid="28" grpId="0"/>
      <p:bldP spid="31" grpId="0"/>
      <p:bldP spid="34" grpId="0"/>
      <p:bldP spid="36" grpId="0"/>
      <p:bldP spid="37" grpId="0" animBg="1"/>
      <p:bldP spid="38" grpId="0" animBg="1"/>
      <p:bldP spid="44" grpId="0" animBg="1"/>
      <p:bldP spid="4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</TotalTime>
  <Words>2458</Words>
  <Application>Microsoft Macintosh PowerPoint</Application>
  <PresentationFormat>Widescreen</PresentationFormat>
  <Paragraphs>823</Paragraphs>
  <Slides>49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Aptos</vt:lpstr>
      <vt:lpstr>Arial</vt:lpstr>
      <vt:lpstr>Calibri</vt:lpstr>
      <vt:lpstr>Calibri Light</vt:lpstr>
      <vt:lpstr>Cambria Math</vt:lpstr>
      <vt:lpstr>Wingdings</vt:lpstr>
      <vt:lpstr>Office Theme</vt:lpstr>
      <vt:lpstr>Asynchronous Consensus without Trusted Setup or Public Key Cryptography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Paradigm for Verifiable Secret Sharing</dc:title>
  <dc:creator>Das, Sourav</dc:creator>
  <cp:lastModifiedBy>Das, Sourav</cp:lastModifiedBy>
  <cp:revision>175</cp:revision>
  <dcterms:created xsi:type="dcterms:W3CDTF">2023-09-20T05:50:31Z</dcterms:created>
  <dcterms:modified xsi:type="dcterms:W3CDTF">2024-08-09T13:16:02Z</dcterms:modified>
</cp:coreProperties>
</file>